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Default Extension="vml" ContentType="application/vnd.openxmlformats-officedocument.vmlDrawing"/>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37"/>
  </p:notesMasterIdLst>
  <p:handoutMasterIdLst>
    <p:handoutMasterId r:id="rId38"/>
  </p:handoutMasterIdLst>
  <p:sldIdLst>
    <p:sldId id="256" r:id="rId2"/>
    <p:sldId id="260" r:id="rId3"/>
    <p:sldId id="273" r:id="rId4"/>
    <p:sldId id="309" r:id="rId5"/>
    <p:sldId id="274" r:id="rId6"/>
    <p:sldId id="277" r:id="rId7"/>
    <p:sldId id="276" r:id="rId8"/>
    <p:sldId id="275" r:id="rId9"/>
    <p:sldId id="278" r:id="rId10"/>
    <p:sldId id="279" r:id="rId11"/>
    <p:sldId id="286" r:id="rId12"/>
    <p:sldId id="287" r:id="rId13"/>
    <p:sldId id="282" r:id="rId14"/>
    <p:sldId id="281" r:id="rId15"/>
    <p:sldId id="283" r:id="rId16"/>
    <p:sldId id="293" r:id="rId17"/>
    <p:sldId id="288" r:id="rId18"/>
    <p:sldId id="294" r:id="rId19"/>
    <p:sldId id="295" r:id="rId20"/>
    <p:sldId id="296" r:id="rId21"/>
    <p:sldId id="297" r:id="rId22"/>
    <p:sldId id="298" r:id="rId23"/>
    <p:sldId id="292" r:id="rId24"/>
    <p:sldId id="299" r:id="rId25"/>
    <p:sldId id="304" r:id="rId26"/>
    <p:sldId id="306" r:id="rId27"/>
    <p:sldId id="305" r:id="rId28"/>
    <p:sldId id="269" r:id="rId29"/>
    <p:sldId id="300" r:id="rId30"/>
    <p:sldId id="289" r:id="rId31"/>
    <p:sldId id="301" r:id="rId32"/>
    <p:sldId id="302" r:id="rId33"/>
    <p:sldId id="290" r:id="rId34"/>
    <p:sldId id="303" r:id="rId35"/>
    <p:sldId id="310" r:id="rId36"/>
  </p:sldIdLst>
  <p:sldSz cx="9144000" cy="6858000" type="screen4x3"/>
  <p:notesSz cx="7315200" cy="96012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245" autoAdjust="0"/>
  </p:normalViewPr>
  <p:slideViewPr>
    <p:cSldViewPr>
      <p:cViewPr varScale="1">
        <p:scale>
          <a:sx n="64" d="100"/>
          <a:sy n="64" d="100"/>
        </p:scale>
        <p:origin x="-2910" y="-10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802" name="Rectangle 2"/>
          <p:cNvSpPr>
            <a:spLocks noGrp="1" noChangeArrowheads="1"/>
          </p:cNvSpPr>
          <p:nvPr>
            <p:ph type="hdr" sz="quarter"/>
          </p:nvPr>
        </p:nvSpPr>
        <p:spPr bwMode="auto">
          <a:xfrm>
            <a:off x="0" y="0"/>
            <a:ext cx="3170255" cy="480391"/>
          </a:xfrm>
          <a:prstGeom prst="rect">
            <a:avLst/>
          </a:prstGeom>
          <a:noFill/>
          <a:ln w="9525">
            <a:noFill/>
            <a:miter lim="800000"/>
            <a:headEnd/>
            <a:tailEnd/>
          </a:ln>
          <a:effectLst/>
        </p:spPr>
        <p:txBody>
          <a:bodyPr vert="horz" wrap="square" lIns="96652" tIns="48325" rIns="96652" bIns="48325" numCol="1" anchor="t" anchorCtr="0" compatLnSpc="1">
            <a:prstTxWarp prst="textNoShape">
              <a:avLst/>
            </a:prstTxWarp>
          </a:bodyPr>
          <a:lstStyle>
            <a:lvl1pPr defTabSz="966703">
              <a:defRPr sz="1300">
                <a:latin typeface="Arial" charset="0"/>
              </a:defRPr>
            </a:lvl1pPr>
          </a:lstStyle>
          <a:p>
            <a:endParaRPr lang="en-US"/>
          </a:p>
        </p:txBody>
      </p:sp>
      <p:sp>
        <p:nvSpPr>
          <p:cNvPr id="76803" name="Rectangle 3"/>
          <p:cNvSpPr>
            <a:spLocks noGrp="1" noChangeArrowheads="1"/>
          </p:cNvSpPr>
          <p:nvPr>
            <p:ph type="dt" sz="quarter" idx="1"/>
          </p:nvPr>
        </p:nvSpPr>
        <p:spPr bwMode="auto">
          <a:xfrm>
            <a:off x="4143271" y="0"/>
            <a:ext cx="3170255" cy="480391"/>
          </a:xfrm>
          <a:prstGeom prst="rect">
            <a:avLst/>
          </a:prstGeom>
          <a:noFill/>
          <a:ln w="9525">
            <a:noFill/>
            <a:miter lim="800000"/>
            <a:headEnd/>
            <a:tailEnd/>
          </a:ln>
          <a:effectLst/>
        </p:spPr>
        <p:txBody>
          <a:bodyPr vert="horz" wrap="square" lIns="96652" tIns="48325" rIns="96652" bIns="48325" numCol="1" anchor="t" anchorCtr="0" compatLnSpc="1">
            <a:prstTxWarp prst="textNoShape">
              <a:avLst/>
            </a:prstTxWarp>
          </a:bodyPr>
          <a:lstStyle>
            <a:lvl1pPr algn="r" defTabSz="966703">
              <a:defRPr sz="1300">
                <a:latin typeface="Arial" charset="0"/>
              </a:defRPr>
            </a:lvl1pPr>
          </a:lstStyle>
          <a:p>
            <a:endParaRPr lang="en-US"/>
          </a:p>
        </p:txBody>
      </p:sp>
      <p:sp>
        <p:nvSpPr>
          <p:cNvPr id="76804" name="Rectangle 4"/>
          <p:cNvSpPr>
            <a:spLocks noGrp="1" noChangeArrowheads="1"/>
          </p:cNvSpPr>
          <p:nvPr>
            <p:ph type="ftr" sz="quarter" idx="2"/>
          </p:nvPr>
        </p:nvSpPr>
        <p:spPr bwMode="auto">
          <a:xfrm>
            <a:off x="0" y="9119159"/>
            <a:ext cx="3170255" cy="480391"/>
          </a:xfrm>
          <a:prstGeom prst="rect">
            <a:avLst/>
          </a:prstGeom>
          <a:noFill/>
          <a:ln w="9525">
            <a:noFill/>
            <a:miter lim="800000"/>
            <a:headEnd/>
            <a:tailEnd/>
          </a:ln>
          <a:effectLst/>
        </p:spPr>
        <p:txBody>
          <a:bodyPr vert="horz" wrap="square" lIns="96652" tIns="48325" rIns="96652" bIns="48325" numCol="1" anchor="b" anchorCtr="0" compatLnSpc="1">
            <a:prstTxWarp prst="textNoShape">
              <a:avLst/>
            </a:prstTxWarp>
          </a:bodyPr>
          <a:lstStyle>
            <a:lvl1pPr defTabSz="966703">
              <a:defRPr sz="1300">
                <a:latin typeface="Arial" charset="0"/>
              </a:defRPr>
            </a:lvl1pPr>
          </a:lstStyle>
          <a:p>
            <a:endParaRPr lang="en-US"/>
          </a:p>
        </p:txBody>
      </p:sp>
      <p:sp>
        <p:nvSpPr>
          <p:cNvPr id="76805" name="Rectangle 5"/>
          <p:cNvSpPr>
            <a:spLocks noGrp="1" noChangeArrowheads="1"/>
          </p:cNvSpPr>
          <p:nvPr>
            <p:ph type="sldNum" sz="quarter" idx="3"/>
          </p:nvPr>
        </p:nvSpPr>
        <p:spPr bwMode="auto">
          <a:xfrm>
            <a:off x="4143271" y="9119159"/>
            <a:ext cx="3170255" cy="480391"/>
          </a:xfrm>
          <a:prstGeom prst="rect">
            <a:avLst/>
          </a:prstGeom>
          <a:noFill/>
          <a:ln w="9525">
            <a:noFill/>
            <a:miter lim="800000"/>
            <a:headEnd/>
            <a:tailEnd/>
          </a:ln>
          <a:effectLst/>
        </p:spPr>
        <p:txBody>
          <a:bodyPr vert="horz" wrap="square" lIns="96652" tIns="48325" rIns="96652" bIns="48325" numCol="1" anchor="b" anchorCtr="0" compatLnSpc="1">
            <a:prstTxWarp prst="textNoShape">
              <a:avLst/>
            </a:prstTxWarp>
          </a:bodyPr>
          <a:lstStyle>
            <a:lvl1pPr algn="r" defTabSz="966703">
              <a:defRPr sz="1300">
                <a:latin typeface="Arial" charset="0"/>
              </a:defRPr>
            </a:lvl1pPr>
          </a:lstStyle>
          <a:p>
            <a:fld id="{BC6D7667-3658-4008-8030-73220C52267F}"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3170255" cy="480391"/>
          </a:xfrm>
          <a:prstGeom prst="rect">
            <a:avLst/>
          </a:prstGeom>
          <a:noFill/>
          <a:ln w="9525">
            <a:noFill/>
            <a:miter lim="800000"/>
            <a:headEnd/>
            <a:tailEnd/>
          </a:ln>
          <a:effectLst/>
        </p:spPr>
        <p:txBody>
          <a:bodyPr vert="horz" wrap="square" lIns="96652" tIns="48325" rIns="96652" bIns="48325" numCol="1" anchor="t" anchorCtr="0" compatLnSpc="1">
            <a:prstTxWarp prst="textNoShape">
              <a:avLst/>
            </a:prstTxWarp>
          </a:bodyPr>
          <a:lstStyle>
            <a:lvl1pPr defTabSz="966703">
              <a:defRPr sz="1300">
                <a:latin typeface="Arial" charset="0"/>
              </a:defRPr>
            </a:lvl1pPr>
          </a:lstStyle>
          <a:p>
            <a:endParaRPr lang="en-US"/>
          </a:p>
        </p:txBody>
      </p:sp>
      <p:sp>
        <p:nvSpPr>
          <p:cNvPr id="12291" name="Rectangle 3"/>
          <p:cNvSpPr>
            <a:spLocks noGrp="1" noChangeArrowheads="1"/>
          </p:cNvSpPr>
          <p:nvPr>
            <p:ph type="dt" idx="1"/>
          </p:nvPr>
        </p:nvSpPr>
        <p:spPr bwMode="auto">
          <a:xfrm>
            <a:off x="4143271" y="0"/>
            <a:ext cx="3170255" cy="480391"/>
          </a:xfrm>
          <a:prstGeom prst="rect">
            <a:avLst/>
          </a:prstGeom>
          <a:noFill/>
          <a:ln w="9525">
            <a:noFill/>
            <a:miter lim="800000"/>
            <a:headEnd/>
            <a:tailEnd/>
          </a:ln>
          <a:effectLst/>
        </p:spPr>
        <p:txBody>
          <a:bodyPr vert="horz" wrap="square" lIns="96652" tIns="48325" rIns="96652" bIns="48325" numCol="1" anchor="t" anchorCtr="0" compatLnSpc="1">
            <a:prstTxWarp prst="textNoShape">
              <a:avLst/>
            </a:prstTxWarp>
          </a:bodyPr>
          <a:lstStyle>
            <a:lvl1pPr algn="r" defTabSz="966703">
              <a:defRPr sz="1300">
                <a:latin typeface="Arial" charset="0"/>
              </a:defRPr>
            </a:lvl1pPr>
          </a:lstStyle>
          <a:p>
            <a:endParaRPr lang="en-US"/>
          </a:p>
        </p:txBody>
      </p:sp>
      <p:sp>
        <p:nvSpPr>
          <p:cNvPr id="12292" name="Rectangle 4"/>
          <p:cNvSpPr>
            <a:spLocks noGrp="1" noRot="1" noChangeAspect="1" noChangeArrowheads="1" noTextEdit="1"/>
          </p:cNvSpPr>
          <p:nvPr>
            <p:ph type="sldImg" idx="2"/>
          </p:nvPr>
        </p:nvSpPr>
        <p:spPr bwMode="auto">
          <a:xfrm>
            <a:off x="1257300" y="719138"/>
            <a:ext cx="4800600" cy="3600450"/>
          </a:xfrm>
          <a:prstGeom prst="rect">
            <a:avLst/>
          </a:prstGeom>
          <a:noFill/>
          <a:ln w="9525">
            <a:solidFill>
              <a:srgbClr val="000000"/>
            </a:solidFill>
            <a:miter lim="800000"/>
            <a:headEnd/>
            <a:tailEnd/>
          </a:ln>
          <a:effectLst/>
        </p:spPr>
      </p:sp>
      <p:sp>
        <p:nvSpPr>
          <p:cNvPr id="12293" name="Rectangle 5"/>
          <p:cNvSpPr>
            <a:spLocks noGrp="1" noChangeArrowheads="1"/>
          </p:cNvSpPr>
          <p:nvPr>
            <p:ph type="body" sz="quarter" idx="3"/>
          </p:nvPr>
        </p:nvSpPr>
        <p:spPr bwMode="auto">
          <a:xfrm>
            <a:off x="731856" y="4561232"/>
            <a:ext cx="5851490" cy="4320209"/>
          </a:xfrm>
          <a:prstGeom prst="rect">
            <a:avLst/>
          </a:prstGeom>
          <a:noFill/>
          <a:ln w="9525">
            <a:noFill/>
            <a:miter lim="800000"/>
            <a:headEnd/>
            <a:tailEnd/>
          </a:ln>
          <a:effectLst/>
        </p:spPr>
        <p:txBody>
          <a:bodyPr vert="horz" wrap="square" lIns="96652" tIns="48325" rIns="96652" bIns="48325"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2294" name="Rectangle 6"/>
          <p:cNvSpPr>
            <a:spLocks noGrp="1" noChangeArrowheads="1"/>
          </p:cNvSpPr>
          <p:nvPr>
            <p:ph type="ftr" sz="quarter" idx="4"/>
          </p:nvPr>
        </p:nvSpPr>
        <p:spPr bwMode="auto">
          <a:xfrm>
            <a:off x="0" y="9119159"/>
            <a:ext cx="3170255" cy="480391"/>
          </a:xfrm>
          <a:prstGeom prst="rect">
            <a:avLst/>
          </a:prstGeom>
          <a:noFill/>
          <a:ln w="9525">
            <a:noFill/>
            <a:miter lim="800000"/>
            <a:headEnd/>
            <a:tailEnd/>
          </a:ln>
          <a:effectLst/>
        </p:spPr>
        <p:txBody>
          <a:bodyPr vert="horz" wrap="square" lIns="96652" tIns="48325" rIns="96652" bIns="48325" numCol="1" anchor="b" anchorCtr="0" compatLnSpc="1">
            <a:prstTxWarp prst="textNoShape">
              <a:avLst/>
            </a:prstTxWarp>
          </a:bodyPr>
          <a:lstStyle>
            <a:lvl1pPr defTabSz="966703">
              <a:defRPr sz="1300">
                <a:latin typeface="Arial" charset="0"/>
              </a:defRPr>
            </a:lvl1pPr>
          </a:lstStyle>
          <a:p>
            <a:endParaRPr lang="en-US"/>
          </a:p>
        </p:txBody>
      </p:sp>
      <p:sp>
        <p:nvSpPr>
          <p:cNvPr id="12295" name="Rectangle 7"/>
          <p:cNvSpPr>
            <a:spLocks noGrp="1" noChangeArrowheads="1"/>
          </p:cNvSpPr>
          <p:nvPr>
            <p:ph type="sldNum" sz="quarter" idx="5"/>
          </p:nvPr>
        </p:nvSpPr>
        <p:spPr bwMode="auto">
          <a:xfrm>
            <a:off x="4143271" y="9119159"/>
            <a:ext cx="3170255" cy="480391"/>
          </a:xfrm>
          <a:prstGeom prst="rect">
            <a:avLst/>
          </a:prstGeom>
          <a:noFill/>
          <a:ln w="9525">
            <a:noFill/>
            <a:miter lim="800000"/>
            <a:headEnd/>
            <a:tailEnd/>
          </a:ln>
          <a:effectLst/>
        </p:spPr>
        <p:txBody>
          <a:bodyPr vert="horz" wrap="square" lIns="96652" tIns="48325" rIns="96652" bIns="48325" numCol="1" anchor="b" anchorCtr="0" compatLnSpc="1">
            <a:prstTxWarp prst="textNoShape">
              <a:avLst/>
            </a:prstTxWarp>
          </a:bodyPr>
          <a:lstStyle>
            <a:lvl1pPr algn="r" defTabSz="966703">
              <a:defRPr sz="1300">
                <a:latin typeface="Arial" charset="0"/>
              </a:defRPr>
            </a:lvl1pPr>
          </a:lstStyle>
          <a:p>
            <a:fld id="{8CBDD74E-3036-4CCA-8FD7-4F7B8FEE1101}"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885C2A-0394-4E98-A4CD-0FD5137DAAE7}" type="slidenum">
              <a:rPr lang="en-US"/>
              <a:pPr/>
              <a:t>1</a:t>
            </a:fld>
            <a:endParaRPr lang="en-US"/>
          </a:p>
        </p:txBody>
      </p:sp>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097B337-2879-4F78-A2C3-82A5CCAEF277}" type="slidenum">
              <a:rPr lang="en-US"/>
              <a:pPr/>
              <a:t>10</a:t>
            </a:fld>
            <a:endParaRPr lang="en-US"/>
          </a:p>
        </p:txBody>
      </p:sp>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p:txBody>
          <a:bodyPr/>
          <a:lstStyle/>
          <a:p>
            <a:r>
              <a:rPr lang="en-US"/>
              <a:t>Explicitly stratified by state for administrative reason – each state will implement the survey independently.</a:t>
            </a:r>
          </a:p>
          <a:p>
            <a:endParaRPr lang="en-US"/>
          </a:p>
          <a:p>
            <a:r>
              <a:rPr lang="en-US"/>
              <a:t>Unequal probability by two Strahler order categories to meet design requirement of being able to report on small and large streams separately within each state.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A4B9BD3-2DD7-43B5-987C-8C6C71798328}" type="slidenum">
              <a:rPr lang="en-US"/>
              <a:pPr/>
              <a:t>11</a:t>
            </a:fld>
            <a:endParaRPr lang="en-US"/>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r>
              <a:rPr lang="en-US"/>
              <a:t>siteID – unique site identification.  Sites must be used in siteID order.  That is, if sample site IllEqual-019, then all sites from IllEqual-001 to IllEqual-019 must be used.</a:t>
            </a:r>
          </a:p>
          <a:p>
            <a:endParaRPr lang="en-US"/>
          </a:p>
          <a:p>
            <a:r>
              <a:rPr lang="en-US"/>
              <a:t>Xcoord, ycoord – x and y coordinate in the projection used.</a:t>
            </a:r>
          </a:p>
          <a:p>
            <a:r>
              <a:rPr lang="en-US"/>
              <a:t>Mdcaty – names of categorical variables used to do unequal probability sample.</a:t>
            </a:r>
          </a:p>
          <a:p>
            <a:r>
              <a:rPr lang="en-US"/>
              <a:t>Wgt – weight (in units of map projection) for each site.  Must be used in statistical analysis of data</a:t>
            </a:r>
          </a:p>
          <a:p>
            <a:r>
              <a:rPr lang="en-US"/>
              <a:t>Stratum – identifies stratum that site belongs to.</a:t>
            </a:r>
          </a:p>
          <a:p>
            <a:r>
              <a:rPr lang="en-US"/>
              <a:t>Panel – identifies which panel in survey over time that site belongs to.</a:t>
            </a:r>
          </a:p>
          <a:p>
            <a:r>
              <a:rPr lang="en-US"/>
              <a:t>EvalStatus – Column included to record what happened to site during implementation of the design</a:t>
            </a:r>
          </a:p>
          <a:p>
            <a:r>
              <a:rPr lang="en-US"/>
              <a:t>EvalReason – Column included to give comments about use of the site during implement.</a:t>
            </a:r>
          </a:p>
          <a:p>
            <a:r>
              <a:rPr lang="en-US"/>
              <a:t>StateName, SO_CAT, … – additional variables that were in the dbf file of the sample frame shapefile.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4C9732-FC16-4D0C-8A7F-A64726F3F354}" type="slidenum">
              <a:rPr lang="en-US"/>
              <a:pPr/>
              <a:t>12</a:t>
            </a:fld>
            <a:endParaRPr lang="en-US"/>
          </a:p>
        </p:txBody>
      </p:sp>
      <p:sp>
        <p:nvSpPr>
          <p:cNvPr id="146434" name="Rectangle 2"/>
          <p:cNvSpPr>
            <a:spLocks noGrp="1" noRot="1" noChangeAspect="1" noChangeArrowheads="1" noTextEdit="1"/>
          </p:cNvSpPr>
          <p:nvPr>
            <p:ph type="sldImg"/>
          </p:nvPr>
        </p:nvSpPr>
        <p:spPr>
          <a:ln/>
        </p:spPr>
      </p:sp>
      <p:sp>
        <p:nvSpPr>
          <p:cNvPr id="1464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10D2E8D-FBD1-4C10-8211-63487C9C65E4}" type="slidenum">
              <a:rPr lang="en-US"/>
              <a:pPr/>
              <a:t>13</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8479A08-981D-4122-AB2C-8C7C1B9C5E93}" type="slidenum">
              <a:rPr lang="en-US"/>
              <a:pPr/>
              <a:t>14</a:t>
            </a:fld>
            <a:endParaRPr lang="en-US"/>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C7B797-7B99-48C3-8933-96BAC3691D59}" type="slidenum">
              <a:rPr lang="en-US"/>
              <a:pPr/>
              <a:t>15</a:t>
            </a:fld>
            <a:endParaRPr lang="en-US"/>
          </a:p>
        </p:txBody>
      </p:sp>
      <p:sp>
        <p:nvSpPr>
          <p:cNvPr id="147458" name="Rectangle 2"/>
          <p:cNvSpPr>
            <a:spLocks noGrp="1" noRot="1" noChangeAspect="1" noChangeArrowheads="1" noTextEdit="1"/>
          </p:cNvSpPr>
          <p:nvPr>
            <p:ph type="sldImg"/>
          </p:nvPr>
        </p:nvSpPr>
        <p:spPr>
          <a:ln/>
        </p:spPr>
      </p:sp>
      <p:sp>
        <p:nvSpPr>
          <p:cNvPr id="1474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867E61-993D-4E0A-A635-C808D4D60DD6}" type="slidenum">
              <a:rPr lang="en-US"/>
              <a:pPr/>
              <a:t>16</a:t>
            </a:fld>
            <a:endParaRPr lang="en-US"/>
          </a:p>
        </p:txBody>
      </p:sp>
      <p:sp>
        <p:nvSpPr>
          <p:cNvPr id="148482" name="Rectangle 2"/>
          <p:cNvSpPr>
            <a:spLocks noGrp="1" noRot="1" noChangeAspect="1" noChangeArrowheads="1" noTextEdit="1"/>
          </p:cNvSpPr>
          <p:nvPr>
            <p:ph type="sldImg"/>
          </p:nvPr>
        </p:nvSpPr>
        <p:spPr>
          <a:ln/>
        </p:spPr>
      </p:sp>
      <p:sp>
        <p:nvSpPr>
          <p:cNvPr id="1484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BE6AA3-23E8-48C6-9E1E-C405FF25FE96}" type="slidenum">
              <a:rPr lang="en-US"/>
              <a:pPr/>
              <a:t>17</a:t>
            </a:fld>
            <a:endParaRPr lang="en-US"/>
          </a:p>
        </p:txBody>
      </p:sp>
      <p:sp>
        <p:nvSpPr>
          <p:cNvPr id="9625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EC2286-14E7-48DB-B884-D07B2811A293}" type="slidenum">
              <a:rPr lang="en-US"/>
              <a:pPr/>
              <a:t>18</a:t>
            </a:fld>
            <a:endParaRPr lang="en-US"/>
          </a:p>
        </p:txBody>
      </p:sp>
      <p:sp>
        <p:nvSpPr>
          <p:cNvPr id="149506" name="Rectangle 2"/>
          <p:cNvSpPr>
            <a:spLocks noGrp="1" noRot="1" noChangeAspect="1" noChangeArrowheads="1" noTextEdit="1"/>
          </p:cNvSpPr>
          <p:nvPr>
            <p:ph type="sldImg"/>
          </p:nvPr>
        </p:nvSpPr>
        <p:spPr>
          <a:ln/>
        </p:spPr>
      </p:sp>
      <p:sp>
        <p:nvSpPr>
          <p:cNvPr id="1495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23E7F11-B737-482B-8719-313E7A6FB793}" type="slidenum">
              <a:rPr lang="en-US"/>
              <a:pPr/>
              <a:t>19</a:t>
            </a:fld>
            <a:endParaRPr lang="en-US"/>
          </a:p>
        </p:txBody>
      </p:sp>
      <p:sp>
        <p:nvSpPr>
          <p:cNvPr id="150530" name="Rectangle 2"/>
          <p:cNvSpPr>
            <a:spLocks noGrp="1" noRot="1" noChangeAspect="1" noChangeArrowheads="1" noTextEdit="1"/>
          </p:cNvSpPr>
          <p:nvPr>
            <p:ph type="sldImg"/>
          </p:nvPr>
        </p:nvSpPr>
        <p:spPr>
          <a:ln/>
        </p:spPr>
      </p:sp>
      <p:sp>
        <p:nvSpPr>
          <p:cNvPr id="1505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D3C18D-E054-4DF6-80E9-DCDAB360AD90}" type="slidenum">
              <a:rPr lang="en-US"/>
              <a:pPr/>
              <a:t>2</a:t>
            </a:fld>
            <a:endParaRPr lang="en-US"/>
          </a:p>
        </p:txBody>
      </p:sp>
      <p:sp>
        <p:nvSpPr>
          <p:cNvPr id="13314" name="Rectangle 2"/>
          <p:cNvSpPr>
            <a:spLocks noGrp="1" noRot="1" noChangeAspect="1" noChangeArrowheads="1" noTextEdit="1"/>
          </p:cNvSpPr>
          <p:nvPr>
            <p:ph type="sldImg"/>
          </p:nvPr>
        </p:nvSpPr>
        <p:spPr>
          <a:ln/>
        </p:spPr>
      </p:sp>
      <p:sp>
        <p:nvSpPr>
          <p:cNvPr id="13315" name="Rectangle 3"/>
          <p:cNvSpPr>
            <a:spLocks noGrp="1" noChangeArrowheads="1"/>
          </p:cNvSpPr>
          <p:nvPr>
            <p:ph type="body" idx="1"/>
          </p:nvPr>
        </p:nvSpPr>
        <p:spPr>
          <a:xfrm>
            <a:off x="974690" y="4561232"/>
            <a:ext cx="5365820" cy="4320209"/>
          </a:xfrm>
        </p:spPr>
        <p:txBody>
          <a:bodyPr/>
          <a:lstStyle/>
          <a:p>
            <a:r>
              <a:rPr lang="en-US"/>
              <a:t>Spatial survey design process involves three interrelated steps: (1) specifying the design requirements based on monitoring objectives, resource characteristics, target population, sample frame and institutional constraints, (2) selecting a spatial survey design that accomplishes the design requirements, and (3) selecting the sites based on the spatial survey design and the sample frame to produce the design file.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A7BA45-8FE0-4E7D-B24B-2262B9CF686E}" type="slidenum">
              <a:rPr lang="en-US"/>
              <a:pPr/>
              <a:t>20</a:t>
            </a:fld>
            <a:endParaRPr lang="en-US"/>
          </a:p>
        </p:txBody>
      </p:sp>
      <p:sp>
        <p:nvSpPr>
          <p:cNvPr id="151554" name="Rectangle 2"/>
          <p:cNvSpPr>
            <a:spLocks noGrp="1" noRot="1" noChangeAspect="1" noChangeArrowheads="1" noTextEdit="1"/>
          </p:cNvSpPr>
          <p:nvPr>
            <p:ph type="sldImg"/>
          </p:nvPr>
        </p:nvSpPr>
        <p:spPr>
          <a:ln/>
        </p:spPr>
      </p:sp>
      <p:sp>
        <p:nvSpPr>
          <p:cNvPr id="1515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A00951-3302-4ED7-90FF-19351738B67A}" type="slidenum">
              <a:rPr lang="en-US"/>
              <a:pPr/>
              <a:t>21</a:t>
            </a:fld>
            <a:endParaRPr lang="en-US"/>
          </a:p>
        </p:txBody>
      </p:sp>
      <p:sp>
        <p:nvSpPr>
          <p:cNvPr id="152578" name="Rectangle 2"/>
          <p:cNvSpPr>
            <a:spLocks noGrp="1" noRot="1" noChangeAspect="1" noChangeArrowheads="1" noTextEdit="1"/>
          </p:cNvSpPr>
          <p:nvPr>
            <p:ph type="sldImg"/>
          </p:nvPr>
        </p:nvSpPr>
        <p:spPr>
          <a:ln/>
        </p:spPr>
      </p:sp>
      <p:sp>
        <p:nvSpPr>
          <p:cNvPr id="1525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0754E85-A842-4E24-926F-0AFA0BAF2039}" type="slidenum">
              <a:rPr lang="en-US"/>
              <a:pPr/>
              <a:t>22</a:t>
            </a:fld>
            <a:endParaRPr lang="en-US"/>
          </a:p>
        </p:txBody>
      </p:sp>
      <p:sp>
        <p:nvSpPr>
          <p:cNvPr id="153602" name="Rectangle 2"/>
          <p:cNvSpPr>
            <a:spLocks noGrp="1" noRot="1" noChangeAspect="1" noChangeArrowheads="1" noTextEdit="1"/>
          </p:cNvSpPr>
          <p:nvPr>
            <p:ph type="sldImg"/>
          </p:nvPr>
        </p:nvSpPr>
        <p:spPr>
          <a:ln/>
        </p:spPr>
      </p:sp>
      <p:sp>
        <p:nvSpPr>
          <p:cNvPr id="1536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83E10B-7D20-4F21-84B4-48B16E066223}" type="slidenum">
              <a:rPr lang="en-US"/>
              <a:pPr/>
              <a:t>23</a:t>
            </a:fld>
            <a:endParaRPr lang="en-US"/>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43117FA-DB97-4D0C-8B4F-AAA0CB4A25AC}" type="slidenum">
              <a:rPr lang="en-US"/>
              <a:pPr/>
              <a:t>24</a:t>
            </a:fld>
            <a:endParaRPr lang="en-US"/>
          </a:p>
        </p:txBody>
      </p:sp>
      <p:sp>
        <p:nvSpPr>
          <p:cNvPr id="154626" name="Rectangle 2"/>
          <p:cNvSpPr>
            <a:spLocks noGrp="1" noRot="1" noChangeAspect="1" noChangeArrowheads="1" noTextEdit="1"/>
          </p:cNvSpPr>
          <p:nvPr>
            <p:ph type="sldImg"/>
          </p:nvPr>
        </p:nvSpPr>
        <p:spPr>
          <a:ln/>
        </p:spPr>
      </p:sp>
      <p:sp>
        <p:nvSpPr>
          <p:cNvPr id="1546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39D35E-EFBD-4370-AD35-221BA6FD9E51}" type="slidenum">
              <a:rPr lang="en-US"/>
              <a:pPr/>
              <a:t>25</a:t>
            </a:fld>
            <a:endParaRPr lang="en-US"/>
          </a:p>
        </p:txBody>
      </p:sp>
      <p:sp>
        <p:nvSpPr>
          <p:cNvPr id="155650" name="Rectangle 2"/>
          <p:cNvSpPr>
            <a:spLocks noGrp="1" noRot="1" noChangeAspect="1" noChangeArrowheads="1" noTextEdit="1"/>
          </p:cNvSpPr>
          <p:nvPr>
            <p:ph type="sldImg"/>
          </p:nvPr>
        </p:nvSpPr>
        <p:spPr>
          <a:ln/>
        </p:spPr>
      </p:sp>
      <p:sp>
        <p:nvSpPr>
          <p:cNvPr id="1556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00E967E-47B5-4AC7-BD51-1B78C65B33D2}" type="slidenum">
              <a:rPr lang="en-US"/>
              <a:pPr/>
              <a:t>26</a:t>
            </a:fld>
            <a:endParaRPr lang="en-US"/>
          </a:p>
        </p:txBody>
      </p:sp>
      <p:sp>
        <p:nvSpPr>
          <p:cNvPr id="137218" name="Rectangle 2"/>
          <p:cNvSpPr>
            <a:spLocks noGrp="1" noRot="1" noChangeAspect="1" noChangeArrowheads="1" noTextEdit="1"/>
          </p:cNvSpPr>
          <p:nvPr>
            <p:ph type="sldImg"/>
          </p:nvPr>
        </p:nvSpPr>
        <p:spPr>
          <a:ln/>
        </p:spPr>
      </p:sp>
      <p:sp>
        <p:nvSpPr>
          <p:cNvPr id="137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586357-EB1E-44BF-8648-A3255046AD6A}" type="slidenum">
              <a:rPr lang="en-US"/>
              <a:pPr/>
              <a:t>27</a:t>
            </a:fld>
            <a:endParaRPr lang="en-US"/>
          </a:p>
        </p:txBody>
      </p:sp>
      <p:sp>
        <p:nvSpPr>
          <p:cNvPr id="156674" name="Rectangle 2"/>
          <p:cNvSpPr>
            <a:spLocks noGrp="1" noRot="1" noChangeAspect="1" noChangeArrowheads="1" noTextEdit="1"/>
          </p:cNvSpPr>
          <p:nvPr>
            <p:ph type="sldImg"/>
          </p:nvPr>
        </p:nvSpPr>
        <p:spPr>
          <a:ln/>
        </p:spPr>
      </p:sp>
      <p:sp>
        <p:nvSpPr>
          <p:cNvPr id="1566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86CFEB-CA4F-411F-ACD5-DF1B863DA30F}" type="slidenum">
              <a:rPr lang="en-US"/>
              <a:pPr/>
              <a:t>28</a:t>
            </a:fld>
            <a:endParaRPr lang="en-US"/>
          </a:p>
        </p:txBody>
      </p:sp>
      <p:sp>
        <p:nvSpPr>
          <p:cNvPr id="28674" name="Rectangle 2"/>
          <p:cNvSpPr>
            <a:spLocks noGrp="1" noRot="1" noChangeAspect="1" noChangeArrowheads="1" noTextEdit="1"/>
          </p:cNvSpPr>
          <p:nvPr>
            <p:ph type="sldImg"/>
          </p:nvPr>
        </p:nvSpPr>
        <p:spPr>
          <a:ln/>
        </p:spPr>
      </p:sp>
      <p:sp>
        <p:nvSpPr>
          <p:cNvPr id="28675" name="Rectangle 3"/>
          <p:cNvSpPr>
            <a:spLocks noGrp="1" noChangeArrowheads="1"/>
          </p:cNvSpPr>
          <p:nvPr>
            <p:ph type="body" idx="1"/>
          </p:nvPr>
        </p:nvSpPr>
        <p:spPr/>
        <p:txBody>
          <a:bodyPr/>
          <a:lstStyle/>
          <a:p>
            <a:r>
              <a:rPr lang="en-US"/>
              <a:t>Example of a spatially-balanced survey design with (1) unequal probability selection based on overlapping subpopulations that were of interest, and (2) nested subsampling of indicators related to increased cost to acquire some indicators.</a:t>
            </a:r>
          </a:p>
          <a:p>
            <a:endParaRPr lang="en-US"/>
          </a:p>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BAA4202-A6EE-4208-9723-C38A70F014CE}" type="slidenum">
              <a:rPr lang="en-US"/>
              <a:pPr/>
              <a:t>29</a:t>
            </a:fld>
            <a:endParaRPr lang="en-US"/>
          </a:p>
        </p:txBody>
      </p:sp>
      <p:sp>
        <p:nvSpPr>
          <p:cNvPr id="157698" name="Rectangle 2"/>
          <p:cNvSpPr>
            <a:spLocks noGrp="1" noRot="1" noChangeAspect="1" noChangeArrowheads="1" noTextEdit="1"/>
          </p:cNvSpPr>
          <p:nvPr>
            <p:ph type="sldImg"/>
          </p:nvPr>
        </p:nvSpPr>
        <p:spPr>
          <a:ln/>
        </p:spPr>
      </p:sp>
      <p:sp>
        <p:nvSpPr>
          <p:cNvPr id="1576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B87977-6E02-4703-942B-B85CC474C1F1}" type="slidenum">
              <a:rPr lang="en-US"/>
              <a:pPr/>
              <a:t>3</a:t>
            </a:fld>
            <a:endParaRPr lang="en-US"/>
          </a:p>
        </p:txBody>
      </p:sp>
      <p:sp>
        <p:nvSpPr>
          <p:cNvPr id="84994" name="Rectangle 2"/>
          <p:cNvSpPr>
            <a:spLocks noGrp="1" noRot="1" noChangeAspect="1" noChangeArrowheads="1" noTextEdit="1"/>
          </p:cNvSpPr>
          <p:nvPr>
            <p:ph type="sldImg"/>
          </p:nvPr>
        </p:nvSpPr>
        <p:spPr>
          <a:ln/>
        </p:spPr>
      </p:sp>
      <p:sp>
        <p:nvSpPr>
          <p:cNvPr id="849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F81BA69-E4E0-4E18-A4E3-95C0DD94D9CC}" type="slidenum">
              <a:rPr lang="en-US"/>
              <a:pPr/>
              <a:t>30</a:t>
            </a:fld>
            <a:endParaRPr lang="en-US"/>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FD3FA9-458C-4F0C-B643-27D19AE4551F}" type="slidenum">
              <a:rPr lang="en-US"/>
              <a:pPr/>
              <a:t>31</a:t>
            </a:fld>
            <a:endParaRPr lang="en-US"/>
          </a:p>
        </p:txBody>
      </p:sp>
      <p:sp>
        <p:nvSpPr>
          <p:cNvPr id="158722" name="Rectangle 2"/>
          <p:cNvSpPr>
            <a:spLocks noGrp="1" noRot="1" noChangeAspect="1" noChangeArrowheads="1" noTextEdit="1"/>
          </p:cNvSpPr>
          <p:nvPr>
            <p:ph type="sldImg"/>
          </p:nvPr>
        </p:nvSpPr>
        <p:spPr>
          <a:ln/>
        </p:spPr>
      </p:sp>
      <p:sp>
        <p:nvSpPr>
          <p:cNvPr id="1587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242BE5C-C987-4018-A3B7-EF97197F7E49}" type="slidenum">
              <a:rPr lang="en-US"/>
              <a:pPr/>
              <a:t>32</a:t>
            </a:fld>
            <a:endParaRPr lang="en-US"/>
          </a:p>
        </p:txBody>
      </p:sp>
      <p:sp>
        <p:nvSpPr>
          <p:cNvPr id="159746" name="Rectangle 2"/>
          <p:cNvSpPr>
            <a:spLocks noGrp="1" noRot="1" noChangeAspect="1" noChangeArrowheads="1" noTextEdit="1"/>
          </p:cNvSpPr>
          <p:nvPr>
            <p:ph type="sldImg"/>
          </p:nvPr>
        </p:nvSpPr>
        <p:spPr>
          <a:ln/>
        </p:spPr>
      </p:sp>
      <p:sp>
        <p:nvSpPr>
          <p:cNvPr id="1597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A15E5D-75A0-4509-A969-23F4D97EBE9D}" type="slidenum">
              <a:rPr lang="en-US"/>
              <a:pPr/>
              <a:t>33</a:t>
            </a:fld>
            <a:endParaRPr lang="en-US"/>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DEBE8AF-A3D9-40F0-B3C9-E7C9A0D50D40}" type="slidenum">
              <a:rPr lang="en-US"/>
              <a:pPr/>
              <a:t>34</a:t>
            </a:fld>
            <a:endParaRPr lang="en-US"/>
          </a:p>
        </p:txBody>
      </p:sp>
      <p:sp>
        <p:nvSpPr>
          <p:cNvPr id="160770" name="Rectangle 2"/>
          <p:cNvSpPr>
            <a:spLocks noGrp="1" noRot="1" noChangeAspect="1" noChangeArrowheads="1" noTextEdit="1"/>
          </p:cNvSpPr>
          <p:nvPr>
            <p:ph type="sldImg"/>
          </p:nvPr>
        </p:nvSpPr>
        <p:spPr>
          <a:ln/>
        </p:spPr>
      </p:sp>
      <p:sp>
        <p:nvSpPr>
          <p:cNvPr id="1607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Note:</a:t>
            </a:r>
            <a:r>
              <a:rPr lang="en-US" baseline="0" dirty="0" smtClean="0"/>
              <a:t> Do not need to use a </a:t>
            </a:r>
            <a:r>
              <a:rPr lang="en-US" baseline="0" dirty="0" err="1" smtClean="0"/>
              <a:t>shapefile</a:t>
            </a:r>
            <a:r>
              <a:rPr lang="en-US" baseline="0" dirty="0" smtClean="0"/>
              <a:t>.  Can create an sp object in R instead that has the same information: </a:t>
            </a:r>
            <a:endParaRPr lang="en-US" dirty="0"/>
          </a:p>
        </p:txBody>
      </p:sp>
      <p:sp>
        <p:nvSpPr>
          <p:cNvPr id="4" name="Slide Number Placeholder 3"/>
          <p:cNvSpPr>
            <a:spLocks noGrp="1"/>
          </p:cNvSpPr>
          <p:nvPr>
            <p:ph type="sldNum" sz="quarter" idx="10"/>
          </p:nvPr>
        </p:nvSpPr>
        <p:spPr/>
        <p:txBody>
          <a:bodyPr/>
          <a:lstStyle/>
          <a:p>
            <a:fld id="{8CBDD74E-3036-4CCA-8FD7-4F7B8FEE1101}"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56E7DF3-3CF6-431B-8EFF-F785F7B8E477}" type="slidenum">
              <a:rPr lang="en-US"/>
              <a:pPr/>
              <a:t>5</a:t>
            </a:fld>
            <a:endParaRPr lang="en-US"/>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p:txBody>
          <a:bodyPr/>
          <a:lstStyle/>
          <a:p>
            <a:r>
              <a:rPr lang="en-US"/>
              <a:t>design1 – Sample size of 50 that is spatially balanced.  No stratification. All sites have equal probability of being selected. No over sample sites.</a:t>
            </a:r>
          </a:p>
          <a:p>
            <a:endParaRPr lang="en-US"/>
          </a:p>
          <a:p>
            <a:r>
              <a:rPr lang="en-US"/>
              <a:t>design2 – Total sample size of 200. Two panels of 50 sites each (Panel_1 to be visited in year 1 and Panel_2 to be visited in year 2). No stratification. All sites have equal probability of being selected. An over sample of 100 sites.</a:t>
            </a:r>
          </a:p>
          <a:p>
            <a:endParaRPr lang="en-US"/>
          </a:p>
          <a:p>
            <a:r>
              <a:rPr lang="en-US"/>
              <a:t>design3 -  Two strata, “Stratum1” and “Stratum2”.  Sample size of 50 in each stratum. “Stratum1” is an equal probability sample of 50 sites with an over sample of 50 sites.  “Stratum2” is an unequal probability of selection by two categories named “category1” and “category2” with expected sample size of 25 sites in each category. No over sample sites. Single Panel.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35CD35-EE5D-45BD-B904-CD9E5162A971}" type="slidenum">
              <a:rPr lang="en-US"/>
              <a:pPr/>
              <a:t>6</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31C6D6-346C-4DDC-B349-8AB29A7CAAEC}" type="slidenum">
              <a:rPr lang="en-US"/>
              <a:pPr/>
              <a:t>7</a:t>
            </a:fld>
            <a:endParaRPr lang="en-US"/>
          </a:p>
        </p:txBody>
      </p:sp>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p:txBody>
          <a:bodyPr/>
          <a:lstStyle/>
          <a:p>
            <a:r>
              <a:rPr lang="en-US"/>
              <a:t>Two example designs</a:t>
            </a:r>
          </a:p>
          <a:p>
            <a:endParaRPr lang="en-US"/>
          </a:p>
          <a:p>
            <a:r>
              <a:rPr lang="en-US"/>
              <a:t>First design is an equal probability spatially balanced sample of 100 sites from a linear network sample frame.</a:t>
            </a:r>
          </a:p>
          <a:p>
            <a:endParaRPr lang="en-US"/>
          </a:p>
          <a:p>
            <a:r>
              <a:rPr lang="en-US"/>
              <a:t>Second design is stratified by state.  In both strata sites are selected with unequal probability using two categories with expected sample size of 25 sites in each: Strahler order streams from 1</a:t>
            </a:r>
            <a:r>
              <a:rPr lang="en-US" baseline="30000"/>
              <a:t>st</a:t>
            </a:r>
            <a:r>
              <a:rPr lang="en-US"/>
              <a:t> thru 3</a:t>
            </a:r>
            <a:r>
              <a:rPr lang="en-US" baseline="30000"/>
              <a:t>rd</a:t>
            </a:r>
            <a:r>
              <a:rPr lang="en-US"/>
              <a:t> and Strahler order streams 4</a:t>
            </a:r>
            <a:r>
              <a:rPr lang="en-US" baseline="30000"/>
              <a:t>th</a:t>
            </a:r>
            <a:r>
              <a:rPr lang="en-US"/>
              <a:t> and greater.  An over sample of 50 sites is selected within each strata.</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90E56F-2C93-4703-8533-40F687E4EDBE}" type="slidenum">
              <a:rPr lang="en-US"/>
              <a:pPr/>
              <a:t>8</a:t>
            </a:fld>
            <a:endParaRPr lang="en-US"/>
          </a:p>
        </p:txBody>
      </p:sp>
      <p:sp>
        <p:nvSpPr>
          <p:cNvPr id="48130" name="Rectangle 2"/>
          <p:cNvSpPr>
            <a:spLocks noGrp="1" noRot="1" noChangeAspect="1" noChangeArrowheads="1" noTextEdit="1"/>
          </p:cNvSpPr>
          <p:nvPr>
            <p:ph type="sldImg"/>
          </p:nvPr>
        </p:nvSpPr>
        <p:spPr>
          <a:ln/>
        </p:spPr>
      </p:sp>
      <p:sp>
        <p:nvSpPr>
          <p:cNvPr id="48131" name="Rectangle 3"/>
          <p:cNvSpPr>
            <a:spLocks noGrp="1" noChangeArrowheads="1"/>
          </p:cNvSpPr>
          <p:nvPr>
            <p:ph type="body" idx="1"/>
          </p:nvPr>
        </p:nvSpPr>
        <p:spPr/>
        <p:txBody>
          <a:bodyPr/>
          <a:lstStyle/>
          <a:p>
            <a:r>
              <a:rPr lang="en-US"/>
              <a:t>Read in the dbf file associated with the shapefile for the Illinois River Basin stream network sample frame.</a:t>
            </a:r>
          </a:p>
          <a:p>
            <a:endParaRPr lang="en-US"/>
          </a:p>
          <a:p>
            <a:r>
              <a:rPr lang="en-US"/>
              <a:t>Specify the options to be used by grts to select the sites:</a:t>
            </a:r>
          </a:p>
          <a:p>
            <a:r>
              <a:rPr lang="en-US"/>
              <a:t>Design – specify the design by giving it the design list of lists object</a:t>
            </a:r>
          </a:p>
          <a:p>
            <a:r>
              <a:rPr lang="en-US"/>
              <a:t>DesignID – specify a unique character name that will be used to create unique siteID</a:t>
            </a:r>
          </a:p>
          <a:p>
            <a:r>
              <a:rPr lang="en-US"/>
              <a:t>type.frame – is the sample frame a point, linear, or area (polygon) shapefile</a:t>
            </a:r>
          </a:p>
          <a:p>
            <a:r>
              <a:rPr lang="en-US"/>
              <a:t>in.shape – name of the shapefile</a:t>
            </a:r>
          </a:p>
          <a:p>
            <a:r>
              <a:rPr lang="en-US"/>
              <a:t>att.frame – data frame that contains the attributes necessary to specify the survey design</a:t>
            </a:r>
          </a:p>
          <a:p>
            <a:r>
              <a:rPr lang="en-US"/>
              <a:t>stratum – column name in att.frame that specifies the stratum</a:t>
            </a:r>
          </a:p>
          <a:p>
            <a:r>
              <a:rPr lang="en-US"/>
              <a:t>mdcaty – column name in att.frame that specifies the unequal probability categories</a:t>
            </a:r>
          </a:p>
          <a:p>
            <a:r>
              <a:rPr lang="en-US"/>
              <a:t>prjfilename – name of the projection file associated with the shapefile</a:t>
            </a:r>
          </a:p>
          <a:p>
            <a:r>
              <a:rPr lang="en-US"/>
              <a:t>out.shape – User specified name for the shapefile of the sites selected by grts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F14935-D0DE-43A3-AFB1-8332AC7D1ACC}" type="slidenum">
              <a:rPr lang="en-US"/>
              <a:pPr/>
              <a:t>9</a:t>
            </a:fld>
            <a:endParaRPr lang="en-US"/>
          </a:p>
        </p:txBody>
      </p:sp>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p:txBody>
          <a:bodyPr/>
          <a:lstStyle/>
          <a:p>
            <a:r>
              <a:rPr lang="en-US"/>
              <a:t>Note that most of the sites occur in 1</a:t>
            </a:r>
            <a:r>
              <a:rPr lang="en-US" baseline="30000"/>
              <a:t>st</a:t>
            </a:r>
            <a:r>
              <a:rPr lang="en-US"/>
              <a:t> to 3</a:t>
            </a:r>
            <a:r>
              <a:rPr lang="en-US" baseline="30000"/>
              <a:t>rd</a:t>
            </a:r>
            <a:r>
              <a:rPr lang="en-US"/>
              <a:t> order streams since that is were most of the stream length occurs.  Also approximately equal number of sites in Oklahoma and Arkansas since stream length is approximately the same in the states.  Don’t have to do anything in the design to accomplish this.</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122" name="Picture 2" descr="slide2a_sm"/>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pic>
        <p:nvPicPr>
          <p:cNvPr id="5123" name="Picture 3" descr="slide6a_sm"/>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pic>
        <p:nvPicPr>
          <p:cNvPr id="5124" name="Picture 4" descr="slide7a_sm"/>
          <p:cNvPicPr>
            <a:picLocks noChangeAspect="1" noChangeArrowheads="1"/>
          </p:cNvPicPr>
          <p:nvPr/>
        </p:nvPicPr>
        <p:blipFill>
          <a:blip r:embed="rId4" cstate="print"/>
          <a:srcRect/>
          <a:stretch>
            <a:fillRect/>
          </a:stretch>
        </p:blipFill>
        <p:spPr bwMode="auto">
          <a:xfrm>
            <a:off x="0" y="0"/>
            <a:ext cx="9144000" cy="68580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500"/>
                                  </p:stCondLst>
                                  <p:childTnLst>
                                    <p:set>
                                      <p:cBhvr>
                                        <p:cTn id="6" dur="1" fill="hold">
                                          <p:stCondLst>
                                            <p:cond delay="0"/>
                                          </p:stCondLst>
                                        </p:cTn>
                                        <p:tgtEl>
                                          <p:spTgt spid="5123"/>
                                        </p:tgtEl>
                                        <p:attrNameLst>
                                          <p:attrName>style.visibility</p:attrName>
                                        </p:attrNameLst>
                                      </p:cBhvr>
                                      <p:to>
                                        <p:strVal val="visible"/>
                                      </p:to>
                                    </p:set>
                                    <p:animEffect transition="in" filter="randombar(horizontal)">
                                      <p:cBhvr>
                                        <p:cTn id="7" dur="500"/>
                                        <p:tgtEl>
                                          <p:spTgt spid="5123"/>
                                        </p:tgtEl>
                                      </p:cBhvr>
                                    </p:animEffect>
                                  </p:childTnLst>
                                </p:cTn>
                              </p:par>
                            </p:childTnLst>
                          </p:cTn>
                        </p:par>
                        <p:par>
                          <p:cTn id="8" fill="hold">
                            <p:stCondLst>
                              <p:cond delay="1000"/>
                            </p:stCondLst>
                            <p:childTnLst>
                              <p:par>
                                <p:cTn id="9" presetID="14" presetClass="entr" presetSubtype="10" fill="hold" nodeType="afterEffect">
                                  <p:stCondLst>
                                    <p:cond delay="1000"/>
                                  </p:stCondLst>
                                  <p:childTnLst>
                                    <p:set>
                                      <p:cBhvr>
                                        <p:cTn id="10" dur="1" fill="hold">
                                          <p:stCondLst>
                                            <p:cond delay="0"/>
                                          </p:stCondLst>
                                        </p:cTn>
                                        <p:tgtEl>
                                          <p:spTgt spid="5124"/>
                                        </p:tgtEl>
                                        <p:attrNameLst>
                                          <p:attrName>style.visibility</p:attrName>
                                        </p:attrNameLst>
                                      </p:cBhvr>
                                      <p:to>
                                        <p:strVal val="visible"/>
                                      </p:to>
                                    </p:set>
                                    <p:animEffect transition="in" filter="randombar(horizontal)">
                                      <p:cBhvr>
                                        <p:cTn id="11"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542925"/>
            <a:ext cx="1924050" cy="57054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542925"/>
            <a:ext cx="5619750" cy="5705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reserve="1">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542925"/>
            <a:ext cx="7696200" cy="828675"/>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1600200"/>
            <a:ext cx="3695700" cy="464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610100" y="1600200"/>
            <a:ext cx="3695700" cy="464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85800" y="542925"/>
            <a:ext cx="7696200" cy="57054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542925"/>
            <a:ext cx="7696200" cy="828675"/>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762000" y="1600200"/>
            <a:ext cx="7543800" cy="4648200"/>
          </a:xfrm>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1600200"/>
            <a:ext cx="36957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600200"/>
            <a:ext cx="36957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ORDtemp_footer_seal"/>
          <p:cNvPicPr>
            <a:picLocks noChangeAspect="1" noChangeArrowheads="1"/>
          </p:cNvPicPr>
          <p:nvPr/>
        </p:nvPicPr>
        <p:blipFill>
          <a:blip r:embed="rId16" cstate="print"/>
          <a:srcRect/>
          <a:stretch>
            <a:fillRect/>
          </a:stretch>
        </p:blipFill>
        <p:spPr bwMode="auto">
          <a:xfrm>
            <a:off x="0" y="0"/>
            <a:ext cx="9144000" cy="6858000"/>
          </a:xfrm>
          <a:prstGeom prst="rect">
            <a:avLst/>
          </a:prstGeom>
          <a:noFill/>
        </p:spPr>
      </p:pic>
      <p:sp>
        <p:nvSpPr>
          <p:cNvPr id="4099" name="Rectangle 3"/>
          <p:cNvSpPr>
            <a:spLocks noGrp="1" noChangeArrowheads="1"/>
          </p:cNvSpPr>
          <p:nvPr>
            <p:ph type="title"/>
          </p:nvPr>
        </p:nvSpPr>
        <p:spPr bwMode="auto">
          <a:xfrm>
            <a:off x="685800" y="542925"/>
            <a:ext cx="7696200" cy="8286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4100" name="Rectangle 4"/>
          <p:cNvSpPr>
            <a:spLocks noGrp="1" noChangeArrowheads="1"/>
          </p:cNvSpPr>
          <p:nvPr>
            <p:ph type="body" idx="1"/>
          </p:nvPr>
        </p:nvSpPr>
        <p:spPr bwMode="auto">
          <a:xfrm>
            <a:off x="762000" y="1600200"/>
            <a:ext cx="7543800" cy="4648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txStyles>
    <p:titleStyle>
      <a:lvl1pPr algn="ctr" rtl="0" fontAlgn="base">
        <a:spcBef>
          <a:spcPct val="0"/>
        </a:spcBef>
        <a:spcAft>
          <a:spcPct val="0"/>
        </a:spcAft>
        <a:defRPr sz="3200" b="1" i="1">
          <a:solidFill>
            <a:schemeClr val="tx1"/>
          </a:solidFill>
          <a:latin typeface="+mj-lt"/>
          <a:ea typeface="+mj-ea"/>
          <a:cs typeface="+mj-cs"/>
        </a:defRPr>
      </a:lvl1pPr>
      <a:lvl2pPr algn="ctr" rtl="0" fontAlgn="base">
        <a:spcBef>
          <a:spcPct val="0"/>
        </a:spcBef>
        <a:spcAft>
          <a:spcPct val="0"/>
        </a:spcAft>
        <a:defRPr sz="3200" b="1" i="1">
          <a:solidFill>
            <a:schemeClr val="tx1"/>
          </a:solidFill>
          <a:latin typeface="Times New Roman" pitchFamily="18" charset="0"/>
        </a:defRPr>
      </a:lvl2pPr>
      <a:lvl3pPr algn="ctr" rtl="0" fontAlgn="base">
        <a:spcBef>
          <a:spcPct val="0"/>
        </a:spcBef>
        <a:spcAft>
          <a:spcPct val="0"/>
        </a:spcAft>
        <a:defRPr sz="3200" b="1" i="1">
          <a:solidFill>
            <a:schemeClr val="tx1"/>
          </a:solidFill>
          <a:latin typeface="Times New Roman" pitchFamily="18" charset="0"/>
        </a:defRPr>
      </a:lvl3pPr>
      <a:lvl4pPr algn="ctr" rtl="0" fontAlgn="base">
        <a:spcBef>
          <a:spcPct val="0"/>
        </a:spcBef>
        <a:spcAft>
          <a:spcPct val="0"/>
        </a:spcAft>
        <a:defRPr sz="3200" b="1" i="1">
          <a:solidFill>
            <a:schemeClr val="tx1"/>
          </a:solidFill>
          <a:latin typeface="Times New Roman" pitchFamily="18" charset="0"/>
        </a:defRPr>
      </a:lvl4pPr>
      <a:lvl5pPr algn="ctr" rtl="0" fontAlgn="base">
        <a:spcBef>
          <a:spcPct val="0"/>
        </a:spcBef>
        <a:spcAft>
          <a:spcPct val="0"/>
        </a:spcAft>
        <a:defRPr sz="3200" b="1" i="1">
          <a:solidFill>
            <a:schemeClr val="tx1"/>
          </a:solidFill>
          <a:latin typeface="Times New Roman" pitchFamily="18" charset="0"/>
        </a:defRPr>
      </a:lvl5pPr>
      <a:lvl6pPr marL="457200" algn="ctr" rtl="0" fontAlgn="base">
        <a:spcBef>
          <a:spcPct val="0"/>
        </a:spcBef>
        <a:spcAft>
          <a:spcPct val="0"/>
        </a:spcAft>
        <a:defRPr sz="3200" b="1" i="1">
          <a:solidFill>
            <a:schemeClr val="tx1"/>
          </a:solidFill>
          <a:latin typeface="Times New Roman" pitchFamily="18" charset="0"/>
        </a:defRPr>
      </a:lvl6pPr>
      <a:lvl7pPr marL="914400" algn="ctr" rtl="0" fontAlgn="base">
        <a:spcBef>
          <a:spcPct val="0"/>
        </a:spcBef>
        <a:spcAft>
          <a:spcPct val="0"/>
        </a:spcAft>
        <a:defRPr sz="3200" b="1" i="1">
          <a:solidFill>
            <a:schemeClr val="tx1"/>
          </a:solidFill>
          <a:latin typeface="Times New Roman" pitchFamily="18" charset="0"/>
        </a:defRPr>
      </a:lvl7pPr>
      <a:lvl8pPr marL="1371600" algn="ctr" rtl="0" fontAlgn="base">
        <a:spcBef>
          <a:spcPct val="0"/>
        </a:spcBef>
        <a:spcAft>
          <a:spcPct val="0"/>
        </a:spcAft>
        <a:defRPr sz="3200" b="1" i="1">
          <a:solidFill>
            <a:schemeClr val="tx1"/>
          </a:solidFill>
          <a:latin typeface="Times New Roman" pitchFamily="18" charset="0"/>
        </a:defRPr>
      </a:lvl8pPr>
      <a:lvl9pPr marL="1828800" algn="ctr" rtl="0" fontAlgn="base">
        <a:spcBef>
          <a:spcPct val="0"/>
        </a:spcBef>
        <a:spcAft>
          <a:spcPct val="0"/>
        </a:spcAft>
        <a:defRPr sz="3200" b="1" i="1">
          <a:solidFill>
            <a:schemeClr val="tx1"/>
          </a:solidFill>
          <a:latin typeface="Times New Roman" pitchFamily="18" charset="0"/>
        </a:defRPr>
      </a:lvl9pPr>
    </p:titleStyle>
    <p:bodyStyle>
      <a:lvl1pPr marL="342900" indent="-342900" algn="l" rtl="0" fontAlgn="base">
        <a:spcBef>
          <a:spcPct val="20000"/>
        </a:spcBef>
        <a:spcAft>
          <a:spcPct val="0"/>
        </a:spcAft>
        <a:buChar char="•"/>
        <a:defRPr sz="2400">
          <a:solidFill>
            <a:schemeClr val="tx1"/>
          </a:solidFill>
          <a:latin typeface="+mn-lt"/>
          <a:ea typeface="+mn-ea"/>
          <a:cs typeface="+mn-cs"/>
        </a:defRPr>
      </a:lvl1pPr>
      <a:lvl2pPr marL="742950" indent="-285750" algn="l" rtl="0" fontAlgn="base">
        <a:spcBef>
          <a:spcPct val="20000"/>
        </a:spcBef>
        <a:spcAft>
          <a:spcPct val="0"/>
        </a:spcAft>
        <a:buFont typeface="Wingdings" pitchFamily="2" charset="2"/>
        <a:buChar char="§"/>
        <a:defRPr sz="2000">
          <a:solidFill>
            <a:schemeClr val="tx1"/>
          </a:solidFill>
          <a:latin typeface="+mn-lt"/>
        </a:defRPr>
      </a:lvl2pPr>
      <a:lvl3pPr marL="1143000" indent="-228600" algn="l" rtl="0" fontAlgn="base">
        <a:spcBef>
          <a:spcPct val="20000"/>
        </a:spcBef>
        <a:spcAft>
          <a:spcPct val="0"/>
        </a:spcAft>
        <a:buChar char="•"/>
        <a:defRPr>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Arial" charset="0"/>
        </a:defRPr>
      </a:lvl4pPr>
      <a:lvl5pPr marL="2057400" indent="-228600" algn="l" rtl="0" fontAlgn="base">
        <a:spcBef>
          <a:spcPct val="20000"/>
        </a:spcBef>
        <a:spcAft>
          <a:spcPct val="0"/>
        </a:spcAft>
        <a:buChar char="»"/>
        <a:defRPr sz="2000">
          <a:solidFill>
            <a:schemeClr val="tx1"/>
          </a:solidFill>
          <a:latin typeface="Arial" charset="0"/>
        </a:defRPr>
      </a:lvl5pPr>
      <a:lvl6pPr marL="2514600" indent="-228600" algn="l" rtl="0" fontAlgn="base">
        <a:spcBef>
          <a:spcPct val="20000"/>
        </a:spcBef>
        <a:spcAft>
          <a:spcPct val="0"/>
        </a:spcAft>
        <a:buChar char="»"/>
        <a:defRPr sz="2000">
          <a:solidFill>
            <a:schemeClr val="tx1"/>
          </a:solidFill>
          <a:latin typeface="Arial" charset="0"/>
        </a:defRPr>
      </a:lvl6pPr>
      <a:lvl7pPr marL="2971800" indent="-228600" algn="l" rtl="0" fontAlgn="base">
        <a:spcBef>
          <a:spcPct val="20000"/>
        </a:spcBef>
        <a:spcAft>
          <a:spcPct val="0"/>
        </a:spcAft>
        <a:buChar char="»"/>
        <a:defRPr sz="2000">
          <a:solidFill>
            <a:schemeClr val="tx1"/>
          </a:solidFill>
          <a:latin typeface="Arial" charset="0"/>
        </a:defRPr>
      </a:lvl7pPr>
      <a:lvl8pPr marL="3429000" indent="-228600" algn="l" rtl="0" fontAlgn="base">
        <a:spcBef>
          <a:spcPct val="20000"/>
        </a:spcBef>
        <a:spcAft>
          <a:spcPct val="0"/>
        </a:spcAft>
        <a:buChar char="»"/>
        <a:defRPr sz="2000">
          <a:solidFill>
            <a:schemeClr val="tx1"/>
          </a:solidFill>
          <a:latin typeface="Arial" charset="0"/>
        </a:defRPr>
      </a:lvl8pPr>
      <a:lvl9pPr marL="3886200" indent="-228600" algn="l" rtl="0" fontAlgn="base">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4.xml"/><Relationship Id="rId1" Type="http://schemas.openxmlformats.org/officeDocument/2006/relationships/vmlDrawing" Target="../drawings/vmlDrawing1.v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bwMode="auto">
          <a:xfrm>
            <a:off x="685800" y="685800"/>
            <a:ext cx="7772400" cy="2381250"/>
          </a:xfrm>
          <a:prstGeom prst="rect">
            <a:avLst/>
          </a:prstGeom>
          <a:solidFill>
            <a:srgbClr val="FFFFFF"/>
          </a:solidFill>
          <a:ln>
            <a:solidFill>
              <a:srgbClr val="000000"/>
            </a:solidFill>
            <a:miter lim="800000"/>
            <a:headEnd/>
            <a:tailEnd/>
          </a:ln>
        </p:spPr>
        <p:txBody>
          <a:bodyPr/>
          <a:lstStyle/>
          <a:p>
            <a:r>
              <a:rPr lang="en-US" sz="4400" dirty="0" smtClean="0"/>
              <a:t>Using </a:t>
            </a:r>
            <a:r>
              <a:rPr lang="en-US" sz="4400" dirty="0" err="1" smtClean="0"/>
              <a:t>spsurvey</a:t>
            </a:r>
            <a:r>
              <a:rPr lang="en-US" sz="4400" dirty="0" smtClean="0"/>
              <a:t> to Create Aquatic Spatial </a:t>
            </a:r>
            <a:r>
              <a:rPr lang="en-US" sz="4400" dirty="0"/>
              <a:t>Survey </a:t>
            </a:r>
            <a:r>
              <a:rPr lang="en-US" sz="4400" dirty="0" smtClean="0"/>
              <a:t>Designs</a:t>
            </a:r>
            <a:endParaRPr lang="en-US" sz="4400" dirty="0"/>
          </a:p>
        </p:txBody>
      </p:sp>
      <p:sp>
        <p:nvSpPr>
          <p:cNvPr id="2051" name="Rectangle 3"/>
          <p:cNvSpPr>
            <a:spLocks noGrp="1" noChangeArrowheads="1"/>
          </p:cNvSpPr>
          <p:nvPr>
            <p:ph type="subTitle" idx="1"/>
          </p:nvPr>
        </p:nvSpPr>
        <p:spPr bwMode="auto">
          <a:xfrm>
            <a:off x="1371600" y="3352800"/>
            <a:ext cx="6400800" cy="3048000"/>
          </a:xfrm>
          <a:prstGeom prst="rect">
            <a:avLst/>
          </a:prstGeom>
          <a:solidFill>
            <a:srgbClr val="FFFFFF"/>
          </a:solidFill>
          <a:ln>
            <a:solidFill>
              <a:srgbClr val="000000"/>
            </a:solidFill>
            <a:miter lim="800000"/>
            <a:headEnd/>
            <a:tailEnd/>
          </a:ln>
        </p:spPr>
        <p:txBody>
          <a:bodyPr/>
          <a:lstStyle/>
          <a:p>
            <a:pPr marL="0" indent="0" algn="ctr">
              <a:lnSpc>
                <a:spcPct val="90000"/>
              </a:lnSpc>
              <a:buFontTx/>
              <a:buNone/>
            </a:pPr>
            <a:r>
              <a:rPr lang="en-US"/>
              <a:t>Anthony (Tony) R. Olsen</a:t>
            </a:r>
          </a:p>
          <a:p>
            <a:pPr marL="0" indent="0" algn="ctr">
              <a:lnSpc>
                <a:spcPct val="90000"/>
              </a:lnSpc>
              <a:buFontTx/>
              <a:buNone/>
            </a:pPr>
            <a:r>
              <a:rPr lang="en-US"/>
              <a:t>Western Ecology Division</a:t>
            </a:r>
          </a:p>
          <a:p>
            <a:pPr marL="0" indent="0" algn="ctr">
              <a:lnSpc>
                <a:spcPct val="90000"/>
              </a:lnSpc>
              <a:buFontTx/>
              <a:buNone/>
            </a:pPr>
            <a:r>
              <a:rPr lang="en-US"/>
              <a:t>US Environmental Protection Agency</a:t>
            </a:r>
          </a:p>
          <a:p>
            <a:pPr marL="0" indent="0" algn="ctr">
              <a:lnSpc>
                <a:spcPct val="90000"/>
              </a:lnSpc>
              <a:buFontTx/>
              <a:buNone/>
            </a:pPr>
            <a:r>
              <a:rPr lang="en-US"/>
              <a:t>Corvallis, Oregon</a:t>
            </a:r>
          </a:p>
          <a:p>
            <a:pPr marL="0" indent="0" algn="ctr">
              <a:lnSpc>
                <a:spcPct val="90000"/>
              </a:lnSpc>
              <a:buFontTx/>
              <a:buNone/>
            </a:pPr>
            <a:endParaRPr lang="en-US"/>
          </a:p>
          <a:p>
            <a:pPr marL="0" indent="0" algn="ctr">
              <a:lnSpc>
                <a:spcPct val="90000"/>
              </a:lnSpc>
              <a:buFontTx/>
              <a:buNone/>
            </a:pPr>
            <a:r>
              <a:rPr lang="en-US"/>
              <a:t>Olsen.Tony@epa.gov</a:t>
            </a:r>
          </a:p>
          <a:p>
            <a:pPr marL="0" indent="0" algn="ctr">
              <a:lnSpc>
                <a:spcPct val="90000"/>
              </a:lnSpc>
              <a:buFontTx/>
              <a:buNone/>
            </a:pPr>
            <a:r>
              <a:rPr lang="en-US"/>
              <a:t>http://www.epa.gov/nheerl/arm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301" name="Picture 5" descr="Stratified Unequal Probability GRTS design"/>
          <p:cNvPicPr>
            <a:picLocks noGrp="1" noChangeAspect="1" noChangeArrowheads="1"/>
          </p:cNvPicPr>
          <p:nvPr>
            <p:ph/>
          </p:nvPr>
        </p:nvPicPr>
        <p:blipFill>
          <a:blip r:embed="rId3" cstate="print"/>
          <a:srcRect/>
          <a:stretch>
            <a:fillRect/>
          </a:stretch>
        </p:blipFill>
        <p:spPr>
          <a:xfrm>
            <a:off x="533400" y="122238"/>
            <a:ext cx="7486650" cy="6126162"/>
          </a:xfrm>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4"/>
          <p:cNvSpPr>
            <a:spLocks noGrp="1" noChangeArrowheads="1"/>
          </p:cNvSpPr>
          <p:nvPr>
            <p:ph type="title"/>
          </p:nvPr>
        </p:nvSpPr>
        <p:spPr>
          <a:xfrm>
            <a:off x="685800" y="0"/>
            <a:ext cx="7696200" cy="828675"/>
          </a:xfrm>
        </p:spPr>
        <p:txBody>
          <a:bodyPr/>
          <a:lstStyle/>
          <a:p>
            <a:r>
              <a:rPr lang="en-US"/>
              <a:t>Example Design File</a:t>
            </a:r>
          </a:p>
        </p:txBody>
      </p:sp>
      <p:pic>
        <p:nvPicPr>
          <p:cNvPr id="72711" name="Picture 7"/>
          <p:cNvPicPr>
            <a:picLocks noChangeAspect="1" noChangeArrowheads="1"/>
          </p:cNvPicPr>
          <p:nvPr/>
        </p:nvPicPr>
        <p:blipFill>
          <a:blip r:embed="rId3" cstate="print"/>
          <a:srcRect/>
          <a:stretch>
            <a:fillRect/>
          </a:stretch>
        </p:blipFill>
        <p:spPr bwMode="auto">
          <a:xfrm>
            <a:off x="228600" y="609600"/>
            <a:ext cx="8763000" cy="570071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2" name="Rectangle 6"/>
          <p:cNvSpPr>
            <a:spLocks noGrp="1" noChangeArrowheads="1"/>
          </p:cNvSpPr>
          <p:nvPr>
            <p:ph type="title"/>
          </p:nvPr>
        </p:nvSpPr>
        <p:spPr>
          <a:xfrm>
            <a:off x="685800" y="542925"/>
            <a:ext cx="7696200" cy="1285875"/>
          </a:xfrm>
        </p:spPr>
        <p:txBody>
          <a:bodyPr/>
          <a:lstStyle/>
          <a:p>
            <a:r>
              <a:rPr lang="en-US" sz="2800"/>
              <a:t>Use examples to illustrate generation of different spatial survey design requirements and selection of spatial survey designs</a:t>
            </a:r>
          </a:p>
        </p:txBody>
      </p:sp>
      <p:sp>
        <p:nvSpPr>
          <p:cNvPr id="91143" name="Rectangle 7"/>
          <p:cNvSpPr>
            <a:spLocks noGrp="1" noChangeArrowheads="1"/>
          </p:cNvSpPr>
          <p:nvPr>
            <p:ph type="body" idx="1"/>
          </p:nvPr>
        </p:nvSpPr>
        <p:spPr>
          <a:xfrm>
            <a:off x="762000" y="1905000"/>
            <a:ext cx="7543800" cy="4343400"/>
          </a:xfrm>
        </p:spPr>
        <p:txBody>
          <a:bodyPr/>
          <a:lstStyle/>
          <a:p>
            <a:pPr>
              <a:lnSpc>
                <a:spcPct val="90000"/>
              </a:lnSpc>
            </a:pPr>
            <a:r>
              <a:rPr lang="en-US" sz="2000"/>
              <a:t>Lakes</a:t>
            </a:r>
          </a:p>
          <a:p>
            <a:pPr lvl="1">
              <a:lnSpc>
                <a:spcPct val="90000"/>
              </a:lnSpc>
            </a:pPr>
            <a:r>
              <a:rPr lang="en-US" sz="1800"/>
              <a:t>South Carolina Lakes as area resource</a:t>
            </a:r>
          </a:p>
          <a:p>
            <a:pPr lvl="1">
              <a:lnSpc>
                <a:spcPct val="90000"/>
              </a:lnSpc>
            </a:pPr>
            <a:r>
              <a:rPr lang="en-US" sz="1800"/>
              <a:t>National Lake Assessment lakes as point lake resource</a:t>
            </a:r>
          </a:p>
          <a:p>
            <a:pPr>
              <a:lnSpc>
                <a:spcPct val="90000"/>
              </a:lnSpc>
            </a:pPr>
            <a:r>
              <a:rPr lang="en-US" sz="2000"/>
              <a:t>Streams</a:t>
            </a:r>
          </a:p>
          <a:p>
            <a:pPr lvl="1">
              <a:lnSpc>
                <a:spcPct val="90000"/>
              </a:lnSpc>
            </a:pPr>
            <a:r>
              <a:rPr lang="en-US" sz="1800"/>
              <a:t>Illinois River Basin streams as linear stream resource</a:t>
            </a:r>
          </a:p>
          <a:p>
            <a:pPr lvl="1">
              <a:lnSpc>
                <a:spcPct val="90000"/>
              </a:lnSpc>
            </a:pPr>
            <a:r>
              <a:rPr lang="en-US" sz="1800"/>
              <a:t>Pennsylvania attaining stream segments as point stream resource</a:t>
            </a:r>
          </a:p>
          <a:p>
            <a:pPr>
              <a:lnSpc>
                <a:spcPct val="90000"/>
              </a:lnSpc>
            </a:pPr>
            <a:r>
              <a:rPr lang="en-US" sz="2000"/>
              <a:t>Estuaries</a:t>
            </a:r>
          </a:p>
          <a:p>
            <a:pPr lvl="1">
              <a:lnSpc>
                <a:spcPct val="90000"/>
              </a:lnSpc>
            </a:pPr>
            <a:r>
              <a:rPr lang="en-US" sz="1800"/>
              <a:t>Puget Sound?</a:t>
            </a:r>
          </a:p>
          <a:p>
            <a:pPr lvl="1">
              <a:lnSpc>
                <a:spcPct val="90000"/>
              </a:lnSpc>
            </a:pPr>
            <a:r>
              <a:rPr lang="en-US" sz="1800"/>
              <a:t>Southern California Bight</a:t>
            </a:r>
          </a:p>
          <a:p>
            <a:pPr>
              <a:lnSpc>
                <a:spcPct val="90000"/>
              </a:lnSpc>
            </a:pPr>
            <a:r>
              <a:rPr lang="en-US" sz="2000"/>
              <a:t>Wetlands</a:t>
            </a:r>
          </a:p>
          <a:p>
            <a:pPr lvl="1">
              <a:lnSpc>
                <a:spcPct val="90000"/>
              </a:lnSpc>
            </a:pPr>
            <a:r>
              <a:rPr lang="en-US" sz="1800"/>
              <a:t>Iowa points</a:t>
            </a:r>
          </a:p>
          <a:p>
            <a:pPr lvl="1">
              <a:lnSpc>
                <a:spcPct val="90000"/>
              </a:lnSpc>
            </a:pPr>
            <a:r>
              <a:rPr lang="en-US" sz="1800"/>
              <a:t>Ohio area</a:t>
            </a:r>
          </a:p>
          <a:p>
            <a:pPr lvl="1">
              <a:lnSpc>
                <a:spcPct val="90000"/>
              </a:lnSpc>
            </a:pPr>
            <a:r>
              <a:rPr lang="en-US" sz="1800"/>
              <a:t>Minnesota wetlands as two-stage design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5541" name="Picture 5" descr="SC Lake Sample Frame"/>
          <p:cNvPicPr>
            <a:picLocks noGrp="1" noChangeAspect="1" noChangeArrowheads="1"/>
          </p:cNvPicPr>
          <p:nvPr>
            <p:ph/>
          </p:nvPr>
        </p:nvPicPr>
        <p:blipFill>
          <a:blip r:embed="rId3" cstate="print"/>
          <a:srcRect/>
          <a:stretch>
            <a:fillRect/>
          </a:stretch>
        </p:blipFill>
        <p:spPr>
          <a:xfrm>
            <a:off x="533400" y="122238"/>
            <a:ext cx="8153400" cy="7421562"/>
          </a:xfrm>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r>
              <a:rPr lang="en-US"/>
              <a:t>Lake Design: South Carolina</a:t>
            </a:r>
          </a:p>
        </p:txBody>
      </p:sp>
      <p:sp>
        <p:nvSpPr>
          <p:cNvPr id="64515" name="Rectangle 3"/>
          <p:cNvSpPr>
            <a:spLocks noGrp="1" noChangeArrowheads="1"/>
          </p:cNvSpPr>
          <p:nvPr>
            <p:ph type="body" idx="1"/>
          </p:nvPr>
        </p:nvSpPr>
        <p:spPr/>
        <p:txBody>
          <a:bodyPr/>
          <a:lstStyle/>
          <a:p>
            <a:pPr>
              <a:lnSpc>
                <a:spcPct val="90000"/>
              </a:lnSpc>
            </a:pPr>
            <a:r>
              <a:rPr lang="en-US" sz="2000"/>
              <a:t>Monitoring Objectives</a:t>
            </a:r>
          </a:p>
          <a:p>
            <a:pPr lvl="1">
              <a:lnSpc>
                <a:spcPct val="90000"/>
              </a:lnSpc>
            </a:pPr>
            <a:r>
              <a:rPr lang="en-US" sz="1800"/>
              <a:t>Estimate the number of hectares of major and minor lakes in South Carolina that meet water quality criteria (also other indicators)</a:t>
            </a:r>
          </a:p>
          <a:p>
            <a:pPr>
              <a:lnSpc>
                <a:spcPct val="90000"/>
              </a:lnSpc>
            </a:pPr>
            <a:r>
              <a:rPr lang="en-US" sz="2000"/>
              <a:t>Target Population and Resource Characteristics</a:t>
            </a:r>
          </a:p>
          <a:p>
            <a:pPr lvl="1">
              <a:lnSpc>
                <a:spcPct val="90000"/>
              </a:lnSpc>
            </a:pPr>
            <a:r>
              <a:rPr lang="en-US" sz="1800"/>
              <a:t>State identifies 17 major lakes and 35 minor lakes</a:t>
            </a:r>
          </a:p>
          <a:p>
            <a:pPr lvl="1">
              <a:lnSpc>
                <a:spcPct val="90000"/>
              </a:lnSpc>
            </a:pPr>
            <a:r>
              <a:rPr lang="en-US" sz="1800"/>
              <a:t>Require estimates for major, minor, and combined lake subpopulations</a:t>
            </a:r>
          </a:p>
          <a:p>
            <a:pPr lvl="1">
              <a:lnSpc>
                <a:spcPct val="90000"/>
              </a:lnSpc>
            </a:pPr>
            <a:r>
              <a:rPr lang="en-US" sz="1800"/>
              <a:t>Elements are all possible locations within surface area of identified lakes</a:t>
            </a:r>
          </a:p>
          <a:p>
            <a:pPr>
              <a:lnSpc>
                <a:spcPct val="90000"/>
              </a:lnSpc>
            </a:pPr>
            <a:r>
              <a:rPr lang="en-US" sz="2000"/>
              <a:t>Sample Frame</a:t>
            </a:r>
          </a:p>
          <a:p>
            <a:pPr lvl="1">
              <a:lnSpc>
                <a:spcPct val="90000"/>
              </a:lnSpc>
            </a:pPr>
            <a:r>
              <a:rPr lang="en-US" sz="1800"/>
              <a:t>Shapefile from NHD</a:t>
            </a:r>
          </a:p>
          <a:p>
            <a:pPr lvl="1">
              <a:lnSpc>
                <a:spcPct val="90000"/>
              </a:lnSpc>
            </a:pPr>
            <a:r>
              <a:rPr lang="en-US" sz="1800"/>
              <a:t>Attribute that identifies minor, major, and other lakes within state</a:t>
            </a:r>
          </a:p>
          <a:p>
            <a:pPr>
              <a:lnSpc>
                <a:spcPct val="90000"/>
              </a:lnSpc>
            </a:pPr>
            <a:r>
              <a:rPr lang="en-US" sz="2000"/>
              <a:t>Institutional Constraints</a:t>
            </a:r>
          </a:p>
          <a:p>
            <a:pPr lvl="1">
              <a:lnSpc>
                <a:spcPct val="90000"/>
              </a:lnSpc>
            </a:pPr>
            <a:r>
              <a:rPr lang="en-US" sz="1800"/>
              <a:t>Sample size 30 sites per year across target population</a:t>
            </a:r>
          </a:p>
          <a:p>
            <a:pPr lvl="1">
              <a:lnSpc>
                <a:spcPct val="90000"/>
              </a:lnSpc>
            </a:pPr>
            <a:r>
              <a:rPr lang="en-US" sz="1800"/>
              <a:t>Complete survey over 5 year period</a:t>
            </a:r>
          </a:p>
          <a:p>
            <a:pPr>
              <a:lnSpc>
                <a:spcPct val="90000"/>
              </a:lnSpc>
            </a:pPr>
            <a:endParaRPr lang="en-US" sz="20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7590" name="Picture 6" descr="SC Lake Survey Design"/>
          <p:cNvPicPr>
            <a:picLocks noChangeAspect="1" noChangeArrowheads="1"/>
          </p:cNvPicPr>
          <p:nvPr/>
        </p:nvPicPr>
        <p:blipFill>
          <a:blip r:embed="rId3" cstate="print"/>
          <a:srcRect/>
          <a:stretch>
            <a:fillRect/>
          </a:stretch>
        </p:blipFill>
        <p:spPr bwMode="auto">
          <a:xfrm>
            <a:off x="771525" y="319088"/>
            <a:ext cx="7600950" cy="6219825"/>
          </a:xfrm>
          <a:prstGeom prst="rect">
            <a:avLst/>
          </a:prstGeom>
          <a:noFill/>
        </p:spPr>
      </p:pic>
      <p:pic>
        <p:nvPicPr>
          <p:cNvPr id="67592" name="Picture 8" descr="SC Lake Survey Design"/>
          <p:cNvPicPr>
            <a:picLocks noGrp="1" noChangeAspect="1" noChangeArrowheads="1"/>
          </p:cNvPicPr>
          <p:nvPr>
            <p:ph/>
          </p:nvPr>
        </p:nvPicPr>
        <p:blipFill>
          <a:blip r:embed="rId3" cstate="print"/>
          <a:srcRect/>
          <a:stretch>
            <a:fillRect/>
          </a:stretch>
        </p:blipFill>
        <p:spPr>
          <a:xfrm>
            <a:off x="533400" y="176213"/>
            <a:ext cx="8382000" cy="6859587"/>
          </a:xfrm>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5478" name="Rectangle 6"/>
          <p:cNvSpPr>
            <a:spLocks noGrp="1" noChangeArrowheads="1"/>
          </p:cNvSpPr>
          <p:nvPr>
            <p:ph type="title"/>
          </p:nvPr>
        </p:nvSpPr>
        <p:spPr>
          <a:xfrm>
            <a:off x="685800" y="228600"/>
            <a:ext cx="7696200" cy="600075"/>
          </a:xfrm>
        </p:spPr>
        <p:txBody>
          <a:bodyPr/>
          <a:lstStyle/>
          <a:p>
            <a:r>
              <a:rPr lang="en-US"/>
              <a:t>NHD Lakes</a:t>
            </a:r>
          </a:p>
        </p:txBody>
      </p:sp>
      <p:pic>
        <p:nvPicPr>
          <p:cNvPr id="105477" name="Picture 5" descr="NLA Polygon Frame"/>
          <p:cNvPicPr>
            <a:picLocks noGrp="1" noChangeAspect="1" noChangeArrowheads="1"/>
          </p:cNvPicPr>
          <p:nvPr>
            <p:ph idx="1"/>
          </p:nvPr>
        </p:nvPicPr>
        <p:blipFill>
          <a:blip r:embed="rId3" cstate="print"/>
          <a:srcRect/>
          <a:stretch>
            <a:fillRect/>
          </a:stretch>
        </p:blipFill>
        <p:spPr>
          <a:xfrm>
            <a:off x="762000" y="823913"/>
            <a:ext cx="7373938" cy="6034087"/>
          </a:xfrm>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a:t>Lake Design: National Lake Assessment</a:t>
            </a:r>
          </a:p>
        </p:txBody>
      </p:sp>
      <p:sp>
        <p:nvSpPr>
          <p:cNvPr id="95235" name="Rectangle 3"/>
          <p:cNvSpPr>
            <a:spLocks noGrp="1" noChangeArrowheads="1"/>
          </p:cNvSpPr>
          <p:nvPr>
            <p:ph type="body" idx="1"/>
          </p:nvPr>
        </p:nvSpPr>
        <p:spPr/>
        <p:txBody>
          <a:bodyPr/>
          <a:lstStyle/>
          <a:p>
            <a:pPr>
              <a:lnSpc>
                <a:spcPct val="80000"/>
              </a:lnSpc>
            </a:pPr>
            <a:r>
              <a:rPr lang="en-US" sz="2000"/>
              <a:t>Monitoring Objectives</a:t>
            </a:r>
          </a:p>
          <a:p>
            <a:pPr lvl="1">
              <a:lnSpc>
                <a:spcPct val="80000"/>
              </a:lnSpc>
            </a:pPr>
            <a:r>
              <a:rPr lang="en-US" sz="1800"/>
              <a:t>Estimate number of lakes in 48 states that are in “good” condition nationally and by 9 aggregated ecoregions</a:t>
            </a:r>
          </a:p>
          <a:p>
            <a:pPr lvl="1">
              <a:lnSpc>
                <a:spcPct val="80000"/>
              </a:lnSpc>
            </a:pPr>
            <a:r>
              <a:rPr lang="en-US" sz="1800"/>
              <a:t>Estimate change in eutrophication status for 1972-76 National Eutrophication Study lakes</a:t>
            </a:r>
          </a:p>
          <a:p>
            <a:pPr>
              <a:lnSpc>
                <a:spcPct val="80000"/>
              </a:lnSpc>
            </a:pPr>
            <a:r>
              <a:rPr lang="en-US" sz="2000"/>
              <a:t>Target Population and Resource Characteristics</a:t>
            </a:r>
          </a:p>
          <a:p>
            <a:pPr lvl="1">
              <a:lnSpc>
                <a:spcPct val="80000"/>
              </a:lnSpc>
            </a:pPr>
            <a:r>
              <a:rPr lang="en-US" sz="1800"/>
              <a:t>All lakes/reservoirs/ponds greater than 4 hectares</a:t>
            </a:r>
          </a:p>
          <a:p>
            <a:pPr lvl="1">
              <a:lnSpc>
                <a:spcPct val="80000"/>
              </a:lnSpc>
            </a:pPr>
            <a:r>
              <a:rPr lang="en-US" sz="1800"/>
              <a:t>Elements are individual lakes</a:t>
            </a:r>
          </a:p>
          <a:p>
            <a:pPr lvl="1">
              <a:lnSpc>
                <a:spcPct val="80000"/>
              </a:lnSpc>
            </a:pPr>
            <a:r>
              <a:rPr lang="en-US" sz="1800"/>
              <a:t>Very skewed lake area size distribution</a:t>
            </a:r>
          </a:p>
          <a:p>
            <a:pPr>
              <a:lnSpc>
                <a:spcPct val="80000"/>
              </a:lnSpc>
            </a:pPr>
            <a:r>
              <a:rPr lang="en-US" sz="2000"/>
              <a:t>Sample Frame</a:t>
            </a:r>
          </a:p>
          <a:p>
            <a:pPr lvl="1">
              <a:lnSpc>
                <a:spcPct val="80000"/>
              </a:lnSpc>
            </a:pPr>
            <a:r>
              <a:rPr lang="en-US" sz="1800"/>
              <a:t>Shapefile based on NHD</a:t>
            </a:r>
          </a:p>
          <a:p>
            <a:pPr lvl="1">
              <a:lnSpc>
                <a:spcPct val="80000"/>
              </a:lnSpc>
            </a:pPr>
            <a:r>
              <a:rPr lang="en-US" sz="1800"/>
              <a:t>Attributes for state, lake area category, ecoregion, and NES lake</a:t>
            </a:r>
          </a:p>
          <a:p>
            <a:pPr>
              <a:lnSpc>
                <a:spcPct val="80000"/>
              </a:lnSpc>
            </a:pPr>
            <a:r>
              <a:rPr lang="en-US" sz="2000"/>
              <a:t>Institutional Constraints</a:t>
            </a:r>
          </a:p>
          <a:p>
            <a:pPr lvl="1">
              <a:lnSpc>
                <a:spcPct val="80000"/>
              </a:lnSpc>
            </a:pPr>
            <a:r>
              <a:rPr lang="en-US" sz="1800"/>
              <a:t>Total number of lakes that can be sampled: 1000</a:t>
            </a:r>
          </a:p>
          <a:p>
            <a:pPr lvl="1">
              <a:lnSpc>
                <a:spcPct val="80000"/>
              </a:lnSpc>
            </a:pPr>
            <a:r>
              <a:rPr lang="en-US" sz="1800"/>
              <a:t>States operate independently</a:t>
            </a:r>
          </a:p>
          <a:p>
            <a:pPr lvl="1">
              <a:lnSpc>
                <a:spcPct val="80000"/>
              </a:lnSpc>
            </a:pPr>
            <a:r>
              <a:rPr lang="en-US" sz="1800"/>
              <a:t>Survey occur in one year</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7526" name="Rectangle 6"/>
          <p:cNvSpPr>
            <a:spLocks noGrp="1" noChangeArrowheads="1"/>
          </p:cNvSpPr>
          <p:nvPr>
            <p:ph type="title"/>
          </p:nvPr>
        </p:nvSpPr>
        <p:spPr>
          <a:xfrm>
            <a:off x="685800" y="228600"/>
            <a:ext cx="7696200" cy="600075"/>
          </a:xfrm>
        </p:spPr>
        <p:txBody>
          <a:bodyPr/>
          <a:lstStyle/>
          <a:p>
            <a:r>
              <a:rPr lang="en-US"/>
              <a:t>NHD Lake Sample Frame: Points</a:t>
            </a:r>
          </a:p>
        </p:txBody>
      </p:sp>
      <p:pic>
        <p:nvPicPr>
          <p:cNvPr id="107525" name="Picture 5" descr="NLA Point Frame"/>
          <p:cNvPicPr>
            <a:picLocks noGrp="1" noChangeAspect="1" noChangeArrowheads="1"/>
          </p:cNvPicPr>
          <p:nvPr>
            <p:ph idx="1"/>
          </p:nvPr>
        </p:nvPicPr>
        <p:blipFill>
          <a:blip r:embed="rId3" cstate="print"/>
          <a:srcRect/>
          <a:stretch>
            <a:fillRect/>
          </a:stretch>
        </p:blipFill>
        <p:spPr>
          <a:xfrm>
            <a:off x="838200" y="838200"/>
            <a:ext cx="7162800" cy="5862638"/>
          </a:xfrm>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620" name="Picture 4" descr="Lakes draw 2"/>
          <p:cNvPicPr>
            <a:picLocks noChangeAspect="1" noChangeArrowheads="1"/>
          </p:cNvPicPr>
          <p:nvPr/>
        </p:nvPicPr>
        <p:blipFill>
          <a:blip r:embed="rId3" cstate="print"/>
          <a:srcRect/>
          <a:stretch>
            <a:fillRect/>
          </a:stretch>
        </p:blipFill>
        <p:spPr bwMode="auto">
          <a:xfrm>
            <a:off x="0" y="304800"/>
            <a:ext cx="9144000" cy="5967413"/>
          </a:xfrm>
          <a:prstGeom prst="rect">
            <a:avLst/>
          </a:prstGeom>
          <a:noFill/>
          <a:ln w="9525" algn="in">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t>Spatial Survey Design Process</a:t>
            </a:r>
          </a:p>
        </p:txBody>
      </p:sp>
      <p:sp>
        <p:nvSpPr>
          <p:cNvPr id="11267" name="Rectangle 3"/>
          <p:cNvSpPr>
            <a:spLocks noChangeArrowheads="1"/>
          </p:cNvSpPr>
          <p:nvPr/>
        </p:nvSpPr>
        <p:spPr bwMode="auto">
          <a:xfrm>
            <a:off x="304800" y="1752600"/>
            <a:ext cx="1905000" cy="8382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Resource</a:t>
            </a:r>
          </a:p>
          <a:p>
            <a:pPr algn="ctr" eaLnBrk="0" hangingPunct="0"/>
            <a:r>
              <a:rPr lang="en-US">
                <a:latin typeface="Times" pitchFamily="18" charset="0"/>
              </a:rPr>
              <a:t>Characteristics</a:t>
            </a:r>
          </a:p>
        </p:txBody>
      </p:sp>
      <p:sp>
        <p:nvSpPr>
          <p:cNvPr id="11268" name="Rectangle 4"/>
          <p:cNvSpPr>
            <a:spLocks noChangeArrowheads="1"/>
          </p:cNvSpPr>
          <p:nvPr/>
        </p:nvSpPr>
        <p:spPr bwMode="auto">
          <a:xfrm>
            <a:off x="304800" y="3276600"/>
            <a:ext cx="1828800" cy="8382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Monitoring</a:t>
            </a:r>
          </a:p>
          <a:p>
            <a:pPr algn="ctr" eaLnBrk="0" hangingPunct="0"/>
            <a:r>
              <a:rPr lang="en-US">
                <a:latin typeface="Times" pitchFamily="18" charset="0"/>
              </a:rPr>
              <a:t>Objectives</a:t>
            </a:r>
          </a:p>
        </p:txBody>
      </p:sp>
      <p:sp>
        <p:nvSpPr>
          <p:cNvPr id="11269" name="Rectangle 5"/>
          <p:cNvSpPr>
            <a:spLocks noChangeArrowheads="1"/>
          </p:cNvSpPr>
          <p:nvPr/>
        </p:nvSpPr>
        <p:spPr bwMode="auto">
          <a:xfrm>
            <a:off x="304800" y="4800600"/>
            <a:ext cx="1828800" cy="9144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Institutional</a:t>
            </a:r>
          </a:p>
          <a:p>
            <a:pPr algn="ctr" eaLnBrk="0" hangingPunct="0"/>
            <a:r>
              <a:rPr lang="en-US">
                <a:latin typeface="Times" pitchFamily="18" charset="0"/>
              </a:rPr>
              <a:t>Constraints</a:t>
            </a:r>
          </a:p>
        </p:txBody>
      </p:sp>
      <p:sp>
        <p:nvSpPr>
          <p:cNvPr id="11270" name="Rectangle 6"/>
          <p:cNvSpPr>
            <a:spLocks noChangeArrowheads="1"/>
          </p:cNvSpPr>
          <p:nvPr/>
        </p:nvSpPr>
        <p:spPr bwMode="auto">
          <a:xfrm>
            <a:off x="2819400" y="3276600"/>
            <a:ext cx="1752600" cy="8382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Design</a:t>
            </a:r>
          </a:p>
          <a:p>
            <a:pPr algn="ctr" eaLnBrk="0" hangingPunct="0"/>
            <a:r>
              <a:rPr lang="en-US">
                <a:latin typeface="Times" pitchFamily="18" charset="0"/>
              </a:rPr>
              <a:t>Requirements</a:t>
            </a:r>
          </a:p>
        </p:txBody>
      </p:sp>
      <p:sp>
        <p:nvSpPr>
          <p:cNvPr id="11271" name="Rectangle 7"/>
          <p:cNvSpPr>
            <a:spLocks noChangeArrowheads="1"/>
          </p:cNvSpPr>
          <p:nvPr/>
        </p:nvSpPr>
        <p:spPr bwMode="auto">
          <a:xfrm>
            <a:off x="2819400" y="1752600"/>
            <a:ext cx="1676400" cy="7620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Target</a:t>
            </a:r>
          </a:p>
          <a:p>
            <a:pPr algn="ctr" eaLnBrk="0" hangingPunct="0"/>
            <a:r>
              <a:rPr lang="en-US">
                <a:latin typeface="Times" pitchFamily="18" charset="0"/>
              </a:rPr>
              <a:t>Population</a:t>
            </a:r>
          </a:p>
        </p:txBody>
      </p:sp>
      <p:sp>
        <p:nvSpPr>
          <p:cNvPr id="11272" name="Rectangle 8"/>
          <p:cNvSpPr>
            <a:spLocks noChangeArrowheads="1"/>
          </p:cNvSpPr>
          <p:nvPr/>
        </p:nvSpPr>
        <p:spPr bwMode="auto">
          <a:xfrm>
            <a:off x="2895600" y="4876800"/>
            <a:ext cx="1676400" cy="7620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Sample</a:t>
            </a:r>
          </a:p>
          <a:p>
            <a:pPr algn="ctr" eaLnBrk="0" hangingPunct="0"/>
            <a:r>
              <a:rPr lang="en-US">
                <a:latin typeface="Times" pitchFamily="18" charset="0"/>
              </a:rPr>
              <a:t>Frame</a:t>
            </a:r>
          </a:p>
        </p:txBody>
      </p:sp>
      <p:sp>
        <p:nvSpPr>
          <p:cNvPr id="11274" name="AutoShape 10"/>
          <p:cNvSpPr>
            <a:spLocks noChangeArrowheads="1"/>
          </p:cNvSpPr>
          <p:nvPr/>
        </p:nvSpPr>
        <p:spPr bwMode="auto">
          <a:xfrm>
            <a:off x="4724400" y="3429000"/>
            <a:ext cx="609600" cy="485775"/>
          </a:xfrm>
          <a:prstGeom prst="rightArrow">
            <a:avLst>
              <a:gd name="adj1" fmla="val 50000"/>
              <a:gd name="adj2" fmla="val 31373"/>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75" name="Rectangle 11"/>
          <p:cNvSpPr>
            <a:spLocks noChangeArrowheads="1"/>
          </p:cNvSpPr>
          <p:nvPr/>
        </p:nvSpPr>
        <p:spPr bwMode="auto">
          <a:xfrm>
            <a:off x="5334000" y="3048000"/>
            <a:ext cx="1371600" cy="1219200"/>
          </a:xfrm>
          <a:prstGeom prst="rect">
            <a:avLst/>
          </a:prstGeom>
          <a:solidFill>
            <a:schemeClr val="accent1"/>
          </a:solidFill>
          <a:ln w="12700">
            <a:solidFill>
              <a:schemeClr val="tx1"/>
            </a:solidFill>
            <a:miter lim="800000"/>
            <a:headEnd type="none" w="sm" len="sm"/>
            <a:tailEnd type="none" w="sm" len="sm"/>
          </a:ln>
          <a:effectLst/>
        </p:spPr>
        <p:txBody>
          <a:bodyPr wrap="none" anchor="ctr"/>
          <a:lstStyle/>
          <a:p>
            <a:pPr algn="ctr" eaLnBrk="0" hangingPunct="0"/>
            <a:r>
              <a:rPr lang="en-US">
                <a:latin typeface="Times" pitchFamily="18" charset="0"/>
              </a:rPr>
              <a:t>Spatial</a:t>
            </a:r>
          </a:p>
          <a:p>
            <a:pPr algn="ctr" eaLnBrk="0" hangingPunct="0"/>
            <a:r>
              <a:rPr lang="en-US">
                <a:latin typeface="Times" pitchFamily="18" charset="0"/>
              </a:rPr>
              <a:t>Survey</a:t>
            </a:r>
          </a:p>
          <a:p>
            <a:pPr algn="ctr" eaLnBrk="0" hangingPunct="0"/>
            <a:r>
              <a:rPr lang="en-US">
                <a:latin typeface="Times" pitchFamily="18" charset="0"/>
              </a:rPr>
              <a:t>Design</a:t>
            </a:r>
          </a:p>
        </p:txBody>
      </p:sp>
      <p:sp>
        <p:nvSpPr>
          <p:cNvPr id="11276" name="AutoShape 12"/>
          <p:cNvSpPr>
            <a:spLocks noChangeArrowheads="1"/>
          </p:cNvSpPr>
          <p:nvPr/>
        </p:nvSpPr>
        <p:spPr bwMode="auto">
          <a:xfrm rot="-2467294">
            <a:off x="2286000" y="2590800"/>
            <a:ext cx="485775" cy="533400"/>
          </a:xfrm>
          <a:prstGeom prst="upDownArrow">
            <a:avLst>
              <a:gd name="adj1" fmla="val 50000"/>
              <a:gd name="adj2" fmla="val 21961"/>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77" name="AutoShape 13"/>
          <p:cNvSpPr>
            <a:spLocks noChangeArrowheads="1"/>
          </p:cNvSpPr>
          <p:nvPr/>
        </p:nvSpPr>
        <p:spPr bwMode="auto">
          <a:xfrm rot="3150886">
            <a:off x="2233612" y="4243388"/>
            <a:ext cx="485775" cy="533400"/>
          </a:xfrm>
          <a:prstGeom prst="upDownArrow">
            <a:avLst>
              <a:gd name="adj1" fmla="val 50000"/>
              <a:gd name="adj2" fmla="val 21961"/>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78" name="AutoShape 14"/>
          <p:cNvSpPr>
            <a:spLocks noChangeArrowheads="1"/>
          </p:cNvSpPr>
          <p:nvPr/>
        </p:nvSpPr>
        <p:spPr bwMode="auto">
          <a:xfrm>
            <a:off x="3429000" y="2590800"/>
            <a:ext cx="485775" cy="533400"/>
          </a:xfrm>
          <a:prstGeom prst="upDownArrow">
            <a:avLst>
              <a:gd name="adj1" fmla="val 50000"/>
              <a:gd name="adj2" fmla="val 21961"/>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79" name="AutoShape 15"/>
          <p:cNvSpPr>
            <a:spLocks noChangeArrowheads="1"/>
          </p:cNvSpPr>
          <p:nvPr/>
        </p:nvSpPr>
        <p:spPr bwMode="auto">
          <a:xfrm>
            <a:off x="3429000" y="4191000"/>
            <a:ext cx="485775" cy="533400"/>
          </a:xfrm>
          <a:prstGeom prst="upDownArrow">
            <a:avLst>
              <a:gd name="adj1" fmla="val 50000"/>
              <a:gd name="adj2" fmla="val 21961"/>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80" name="Oval 16"/>
          <p:cNvSpPr>
            <a:spLocks noChangeArrowheads="1"/>
          </p:cNvSpPr>
          <p:nvPr/>
        </p:nvSpPr>
        <p:spPr bwMode="auto">
          <a:xfrm>
            <a:off x="7391400" y="1600200"/>
            <a:ext cx="1524000" cy="4114800"/>
          </a:xfrm>
          <a:prstGeom prst="ellipse">
            <a:avLst/>
          </a:prstGeom>
          <a:solidFill>
            <a:schemeClr val="accent1"/>
          </a:solidFill>
          <a:ln w="12700">
            <a:solidFill>
              <a:schemeClr val="tx1"/>
            </a:solidFill>
            <a:round/>
            <a:headEnd type="none" w="sm" len="sm"/>
            <a:tailEnd type="none" w="sm" len="sm"/>
          </a:ln>
          <a:effectLst>
            <a:glow rad="101600">
              <a:srgbClr val="FF0000">
                <a:alpha val="60000"/>
              </a:srgbClr>
            </a:glow>
          </a:effectLst>
        </p:spPr>
        <p:txBody>
          <a:bodyPr wrap="none" anchor="ctr"/>
          <a:lstStyle/>
          <a:p>
            <a:pPr algn="ctr" eaLnBrk="0" hangingPunct="0"/>
            <a:r>
              <a:rPr lang="en-US" dirty="0">
                <a:latin typeface="Times" pitchFamily="18" charset="0"/>
              </a:rPr>
              <a:t>Site</a:t>
            </a:r>
          </a:p>
          <a:p>
            <a:pPr algn="ctr" eaLnBrk="0" hangingPunct="0"/>
            <a:r>
              <a:rPr lang="en-US" dirty="0">
                <a:latin typeface="Times" pitchFamily="18" charset="0"/>
              </a:rPr>
              <a:t>Selection</a:t>
            </a:r>
          </a:p>
          <a:p>
            <a:pPr algn="ctr" eaLnBrk="0" hangingPunct="0"/>
            <a:r>
              <a:rPr lang="en-US" dirty="0">
                <a:latin typeface="Times" pitchFamily="18" charset="0"/>
              </a:rPr>
              <a:t>using R</a:t>
            </a:r>
          </a:p>
          <a:p>
            <a:pPr algn="ctr" eaLnBrk="0" hangingPunct="0"/>
            <a:endParaRPr lang="en-US" dirty="0">
              <a:latin typeface="Times" pitchFamily="18" charset="0"/>
            </a:endParaRPr>
          </a:p>
          <a:p>
            <a:pPr algn="ctr" eaLnBrk="0" hangingPunct="0"/>
            <a:endParaRPr lang="en-US" dirty="0">
              <a:latin typeface="Times" pitchFamily="18" charset="0"/>
            </a:endParaRPr>
          </a:p>
          <a:p>
            <a:pPr algn="ctr" eaLnBrk="0" hangingPunct="0"/>
            <a:r>
              <a:rPr lang="en-US" dirty="0">
                <a:latin typeface="Times" pitchFamily="18" charset="0"/>
              </a:rPr>
              <a:t>Design</a:t>
            </a:r>
          </a:p>
          <a:p>
            <a:pPr algn="ctr" eaLnBrk="0" hangingPunct="0"/>
            <a:r>
              <a:rPr lang="en-US" dirty="0">
                <a:latin typeface="Times" pitchFamily="18" charset="0"/>
              </a:rPr>
              <a:t>File</a:t>
            </a:r>
          </a:p>
        </p:txBody>
      </p:sp>
      <p:sp>
        <p:nvSpPr>
          <p:cNvPr id="11281" name="AutoShape 17"/>
          <p:cNvSpPr>
            <a:spLocks noChangeArrowheads="1"/>
          </p:cNvSpPr>
          <p:nvPr/>
        </p:nvSpPr>
        <p:spPr bwMode="auto">
          <a:xfrm>
            <a:off x="6781800" y="3505200"/>
            <a:ext cx="609600" cy="485775"/>
          </a:xfrm>
          <a:prstGeom prst="rightArrow">
            <a:avLst>
              <a:gd name="adj1" fmla="val 50000"/>
              <a:gd name="adj2" fmla="val 31373"/>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
        <p:nvSpPr>
          <p:cNvPr id="11282" name="AutoShape 18"/>
          <p:cNvSpPr>
            <a:spLocks noChangeArrowheads="1"/>
          </p:cNvSpPr>
          <p:nvPr/>
        </p:nvSpPr>
        <p:spPr bwMode="auto">
          <a:xfrm rot="5252091">
            <a:off x="2233612" y="3405188"/>
            <a:ext cx="485775" cy="533400"/>
          </a:xfrm>
          <a:prstGeom prst="upDownArrow">
            <a:avLst>
              <a:gd name="adj1" fmla="val 50000"/>
              <a:gd name="adj2" fmla="val 21961"/>
            </a:avLst>
          </a:prstGeom>
          <a:solidFill>
            <a:schemeClr val="accent2"/>
          </a:solidFill>
          <a:ln w="12700">
            <a:solidFill>
              <a:schemeClr val="tx1"/>
            </a:solidFill>
            <a:miter lim="800000"/>
            <a:headEnd type="none" w="sm" len="sm"/>
            <a:tailEnd type="none" w="sm" len="sm"/>
          </a:ln>
          <a:effectLst/>
        </p:spPr>
        <p:txBody>
          <a:bodyPr wrap="none" anchor="ctr"/>
          <a:lstStyle/>
          <a:p>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869" name="Rectangle 181"/>
          <p:cNvSpPr>
            <a:spLocks noGrp="1" noChangeArrowheads="1"/>
          </p:cNvSpPr>
          <p:nvPr>
            <p:ph type="title"/>
          </p:nvPr>
        </p:nvSpPr>
        <p:spPr>
          <a:xfrm>
            <a:off x="685800" y="304800"/>
            <a:ext cx="7696200" cy="762000"/>
          </a:xfrm>
        </p:spPr>
        <p:txBody>
          <a:bodyPr/>
          <a:lstStyle/>
          <a:p>
            <a:r>
              <a:rPr lang="en-US"/>
              <a:t>National Lake Survey: Overview</a:t>
            </a:r>
          </a:p>
        </p:txBody>
      </p:sp>
      <p:graphicFrame>
        <p:nvGraphicFramePr>
          <p:cNvPr id="114873" name="Group 185"/>
          <p:cNvGraphicFramePr>
            <a:graphicFrameLocks noGrp="1"/>
          </p:cNvGraphicFramePr>
          <p:nvPr>
            <p:ph idx="1"/>
          </p:nvPr>
        </p:nvGraphicFramePr>
        <p:xfrm>
          <a:off x="228600" y="1219200"/>
          <a:ext cx="4495800" cy="5029200"/>
        </p:xfrm>
        <a:graphic>
          <a:graphicData uri="http://schemas.openxmlformats.org/drawingml/2006/table">
            <a:tbl>
              <a:tblPr/>
              <a:tblGrid>
                <a:gridCol w="1798638"/>
                <a:gridCol w="1227137"/>
                <a:gridCol w="1470025"/>
              </a:tblGrid>
              <a:tr h="158750">
                <a:tc gridSpan="3">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Distribution of Lakes in Survey</a:t>
                      </a:r>
                      <a:endParaRPr kumimoji="0" lang="en-US" sz="1800" b="0" i="0" u="none" strike="noStrike" cap="none" normalizeH="0" baseline="0" smtClean="0">
                        <a:ln>
                          <a:noFill/>
                        </a:ln>
                        <a:solidFill>
                          <a:schemeClr val="tx1"/>
                        </a:solidFill>
                        <a:effectLst/>
                        <a:latin typeface="Arial" charset="0"/>
                      </a:endParaRPr>
                    </a:p>
                  </a:txBody>
                  <a:tcPr anchor="ctr" horzOverflow="overflow">
                    <a:lnL cap="flat">
                      <a:noFill/>
                    </a:lnL>
                    <a:lnR cap="flat">
                      <a:noFill/>
                    </a:lnR>
                    <a:lnT cap="flat">
                      <a:noFill/>
                    </a:lnT>
                    <a:lnB>
                      <a:noFill/>
                    </a:lnB>
                    <a:lnTlToBr>
                      <a:noFill/>
                    </a:lnTlToBr>
                    <a:lnBlToTr>
                      <a:noFill/>
                    </a:lnBlToTr>
                    <a:noFill/>
                  </a:tcPr>
                </a:tc>
                <a:tc hMerge="1">
                  <a:txBody>
                    <a:bodyPr/>
                    <a:lstStyle/>
                    <a:p>
                      <a:endParaRPr lang="en-US"/>
                    </a:p>
                  </a:txBody>
                  <a:tcPr/>
                </a:tc>
                <a:tc hMerge="1">
                  <a:txBody>
                    <a:bodyPr/>
                    <a:lstStyle/>
                    <a:p>
                      <a:endParaRPr lang="en-US"/>
                    </a:p>
                  </a:txBody>
                  <a:tcPr/>
                </a:tc>
              </a:tr>
              <a:tr h="284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Lake Size Category</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of Lakes Selected</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Total # of Lakes in the US</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10-25 acres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104</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68,559</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(4-10 hectares)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vMerge="1">
                  <a:txBody>
                    <a:bodyPr/>
                    <a:lstStyle/>
                    <a:p>
                      <a:endParaRPr lang="en-US"/>
                    </a:p>
                  </a:txBody>
                  <a:tcPr/>
                </a:tc>
                <a:tc vMerge="1">
                  <a:txBody>
                    <a:bodyPr/>
                    <a:lstStyle/>
                    <a:p>
                      <a:endParaRPr lang="en-US"/>
                    </a:p>
                  </a:txBody>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25-50 acres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185</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24,902</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2190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(10-20 hectares)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vMerge="1">
                  <a:txBody>
                    <a:bodyPr/>
                    <a:lstStyle/>
                    <a:p>
                      <a:endParaRPr lang="en-US"/>
                    </a:p>
                  </a:txBody>
                  <a:tcPr/>
                </a:tc>
                <a:tc vMerge="1">
                  <a:txBody>
                    <a:bodyPr/>
                    <a:lstStyle/>
                    <a:p>
                      <a:endParaRPr lang="en-US"/>
                    </a:p>
                  </a:txBody>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50-125 acres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184</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16,488</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(20-50 hectares)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vMerge="1">
                  <a:txBody>
                    <a:bodyPr/>
                    <a:lstStyle/>
                    <a:p>
                      <a:endParaRPr lang="en-US"/>
                    </a:p>
                  </a:txBody>
                  <a:tcPr/>
                </a:tc>
                <a:tc vMerge="1">
                  <a:txBody>
                    <a:bodyPr/>
                    <a:lstStyle/>
                    <a:p>
                      <a:endParaRPr lang="en-US"/>
                    </a:p>
                  </a:txBody>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125-250 acres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172</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6,134</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(50-100 hectares)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vMerge="1">
                  <a:txBody>
                    <a:bodyPr/>
                    <a:lstStyle/>
                    <a:p>
                      <a:endParaRPr lang="en-US"/>
                    </a:p>
                  </a:txBody>
                  <a:tcPr/>
                </a:tc>
                <a:tc vMerge="1">
                  <a:txBody>
                    <a:bodyPr/>
                    <a:lstStyle/>
                    <a:p>
                      <a:endParaRPr lang="en-US"/>
                    </a:p>
                  </a:txBody>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&gt; 250 acres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264</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a:noFill/>
                    </a:lnR>
                    <a:lnT>
                      <a:noFill/>
                    </a:lnT>
                    <a:lnB>
                      <a:noFill/>
                    </a:lnB>
                    <a:lnTlToBr>
                      <a:noFill/>
                    </a:lnTlToBr>
                    <a:lnBlToTr>
                      <a:noFill/>
                    </a:lnBlToTr>
                    <a:no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7,356</a:t>
                      </a:r>
                      <a:endParaRPr kumimoji="0" lang="en-US" sz="1800" b="0" i="0" u="none" strike="noStrike" cap="none" normalizeH="0" baseline="0" smtClean="0">
                        <a:ln>
                          <a:noFill/>
                        </a:ln>
                        <a:solidFill>
                          <a:schemeClr val="tx1"/>
                        </a:solidFill>
                        <a:effectLst/>
                        <a:latin typeface="Arial" charset="0"/>
                      </a:endParaRPr>
                    </a:p>
                  </a:txBody>
                  <a:tcPr anchor="ctr"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(&gt;100 hectares)</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vMerge="1">
                  <a:txBody>
                    <a:bodyPr/>
                    <a:lstStyle/>
                    <a:p>
                      <a:endParaRPr lang="en-US"/>
                    </a:p>
                  </a:txBody>
                  <a:tcPr/>
                </a:tc>
                <a:tc vMerge="1">
                  <a:txBody>
                    <a:bodyPr/>
                    <a:lstStyle/>
                    <a:p>
                      <a:endParaRPr lang="en-US"/>
                    </a:p>
                  </a:txBody>
                  <a:tcPr/>
                </a:tc>
              </a:tr>
              <a:tr h="15716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cap="flat">
                      <a:noFill/>
                    </a:lnR>
                    <a:lnT>
                      <a:noFill/>
                    </a:lnT>
                    <a:lnB>
                      <a:noFill/>
                    </a:lnB>
                    <a:lnTlToBr>
                      <a:noFill/>
                    </a:lnTlToBr>
                    <a:lnBlToTr>
                      <a:noFill/>
                    </a:lnBlToTr>
                    <a:noFill/>
                  </a:tcPr>
                </a:tc>
              </a:tr>
              <a:tr h="1555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 </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cap="flat">
                      <a:noFill/>
                    </a:lnR>
                    <a:lnT>
                      <a:noFill/>
                    </a:lnT>
                    <a:lnB>
                      <a:noFill/>
                    </a:lnB>
                    <a:lnTlToBr>
                      <a:noFill/>
                    </a:lnTlToBr>
                    <a:lnBlToTr>
                      <a:noFill/>
                    </a:lnBlToTr>
                    <a:noFill/>
                  </a:tcPr>
                </a:tc>
              </a:tr>
              <a:tr h="15716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Total</a:t>
                      </a:r>
                      <a:endParaRPr kumimoji="0" lang="en-US" sz="1800" b="0" i="0" u="none" strike="noStrike" cap="none" normalizeH="0" baseline="0" smtClean="0">
                        <a:ln>
                          <a:noFill/>
                        </a:ln>
                        <a:solidFill>
                          <a:schemeClr val="tx1"/>
                        </a:solidFill>
                        <a:effectLst/>
                        <a:latin typeface="Arial" charset="0"/>
                      </a:endParaRPr>
                    </a:p>
                  </a:txBody>
                  <a:tcPr anchor="b" horzOverflow="overflow">
                    <a:lnL cap="flat">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909</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000000"/>
                          </a:solidFill>
                          <a:effectLst/>
                          <a:latin typeface="Arial" charset="0"/>
                        </a:rPr>
                        <a:t>123,439</a:t>
                      </a:r>
                      <a:endParaRPr kumimoji="0" lang="en-US" sz="1800" b="0" i="0" u="none" strike="noStrike" cap="none" normalizeH="0" baseline="0" smtClean="0">
                        <a:ln>
                          <a:noFill/>
                        </a:ln>
                        <a:solidFill>
                          <a:schemeClr val="tx1"/>
                        </a:solidFill>
                        <a:effectLst/>
                        <a:latin typeface="Arial" charset="0"/>
                      </a:endParaRPr>
                    </a:p>
                  </a:txBody>
                  <a:tcPr anchor="b" horzOverflow="overflow">
                    <a:lnL>
                      <a:noFill/>
                    </a:lnL>
                    <a:lnR cap="flat">
                      <a:noFill/>
                    </a:lnR>
                    <a:lnT>
                      <a:noFill/>
                    </a:lnT>
                    <a:lnB cap="flat">
                      <a:noFill/>
                    </a:lnB>
                    <a:lnTlToBr>
                      <a:noFill/>
                    </a:lnTlToBr>
                    <a:lnBlToTr>
                      <a:noFill/>
                    </a:lnBlToTr>
                    <a:noFill/>
                  </a:tcPr>
                </a:tc>
              </a:tr>
            </a:tbl>
          </a:graphicData>
        </a:graphic>
      </p:graphicFrame>
      <p:sp>
        <p:nvSpPr>
          <p:cNvPr id="114874" name="Text Box 186"/>
          <p:cNvSpPr txBox="1">
            <a:spLocks noChangeArrowheads="1"/>
          </p:cNvSpPr>
          <p:nvPr/>
        </p:nvSpPr>
        <p:spPr bwMode="auto">
          <a:xfrm>
            <a:off x="5715000" y="1981200"/>
            <a:ext cx="2628900" cy="3124200"/>
          </a:xfrm>
          <a:prstGeom prst="rect">
            <a:avLst/>
          </a:prstGeom>
          <a:noFill/>
          <a:ln w="12700" algn="in">
            <a:noFill/>
            <a:miter lim="800000"/>
            <a:headEnd/>
            <a:tailEnd/>
          </a:ln>
          <a:effectLst/>
        </p:spPr>
        <p:txBody>
          <a:bodyPr lIns="36576" tIns="36576" rIns="36576" bIns="36576"/>
          <a:lstStyle/>
          <a:p>
            <a:endParaRPr lang="en-US" sz="1000">
              <a:solidFill>
                <a:srgbClr val="000000"/>
              </a:solidFill>
              <a:latin typeface="Arial" charset="0"/>
            </a:endParaRPr>
          </a:p>
          <a:p>
            <a:r>
              <a:rPr lang="en-US" sz="1000">
                <a:solidFill>
                  <a:srgbClr val="000000"/>
                </a:solidFill>
                <a:latin typeface="Arial" charset="0"/>
              </a:rPr>
              <a:t>Total number of lake visits: 	1,000 </a:t>
            </a:r>
          </a:p>
          <a:p>
            <a:r>
              <a:rPr lang="en-US" sz="1000">
                <a:solidFill>
                  <a:srgbClr val="000000"/>
                </a:solidFill>
                <a:latin typeface="Arial" charset="0"/>
              </a:rPr>
              <a:t>	909 unique lakes</a:t>
            </a:r>
          </a:p>
          <a:p>
            <a:r>
              <a:rPr lang="en-US" sz="1000">
                <a:solidFill>
                  <a:srgbClr val="000000"/>
                </a:solidFill>
                <a:latin typeface="Arial" charset="0"/>
              </a:rPr>
              <a:t>	91 lakes for repeat sampling </a:t>
            </a:r>
          </a:p>
          <a:p>
            <a:endParaRPr lang="en-US" sz="1000">
              <a:solidFill>
                <a:srgbClr val="000000"/>
              </a:solidFill>
              <a:latin typeface="Arial" charset="0"/>
            </a:endParaRPr>
          </a:p>
          <a:p>
            <a:r>
              <a:rPr lang="en-US" sz="1000">
                <a:solidFill>
                  <a:srgbClr val="000000"/>
                </a:solidFill>
                <a:latin typeface="Arial" charset="0"/>
              </a:rPr>
              <a:t>Number of Lakes from 1972-76 National 	Lake Eutrophication </a:t>
            </a:r>
          </a:p>
          <a:p>
            <a:r>
              <a:rPr lang="en-US" sz="1000">
                <a:solidFill>
                  <a:srgbClr val="000000"/>
                </a:solidFill>
                <a:latin typeface="Arial" charset="0"/>
              </a:rPr>
              <a:t>	Study (NES):		113</a:t>
            </a:r>
          </a:p>
          <a:p>
            <a:endParaRPr lang="en-US" sz="1000">
              <a:solidFill>
                <a:srgbClr val="000000"/>
              </a:solidFill>
              <a:latin typeface="Arial" charset="0"/>
            </a:endParaRPr>
          </a:p>
          <a:p>
            <a:r>
              <a:rPr lang="en-US" sz="1000">
                <a:solidFill>
                  <a:srgbClr val="000000"/>
                </a:solidFill>
                <a:latin typeface="Arial" charset="0"/>
              </a:rPr>
              <a:t>Number of Lakes per state:</a:t>
            </a:r>
          </a:p>
          <a:p>
            <a:r>
              <a:rPr lang="en-US" sz="1000">
                <a:solidFill>
                  <a:srgbClr val="000000"/>
                </a:solidFill>
                <a:latin typeface="Arial" charset="0"/>
              </a:rPr>
              <a:t>	Range: 4-41		</a:t>
            </a:r>
          </a:p>
          <a:p>
            <a:r>
              <a:rPr lang="en-US" sz="1000">
                <a:solidFill>
                  <a:srgbClr val="000000"/>
                </a:solidFill>
                <a:latin typeface="Arial" charset="0"/>
              </a:rPr>
              <a:t>	Median: 18</a:t>
            </a:r>
          </a:p>
          <a:p>
            <a:endParaRPr lang="en-US" sz="1000">
              <a:solidFill>
                <a:srgbClr val="000000"/>
              </a:solidFill>
              <a:latin typeface="Arial" charset="0"/>
            </a:endParaRPr>
          </a:p>
          <a:p>
            <a:r>
              <a:rPr lang="en-US" sz="1000">
                <a:solidFill>
                  <a:srgbClr val="000000"/>
                </a:solidFill>
                <a:latin typeface="Arial" charset="0"/>
              </a:rPr>
              <a:t>Number of lakes per ecoregion:</a:t>
            </a:r>
          </a:p>
          <a:p>
            <a:r>
              <a:rPr lang="en-US" sz="1000">
                <a:solidFill>
                  <a:srgbClr val="000000"/>
                </a:solidFill>
                <a:latin typeface="Arial" charset="0"/>
              </a:rPr>
              <a:t>	Range: 84-119		</a:t>
            </a:r>
          </a:p>
          <a:p>
            <a:r>
              <a:rPr lang="en-US" sz="1000">
                <a:solidFill>
                  <a:srgbClr val="000000"/>
                </a:solidFill>
                <a:latin typeface="Arial" charset="0"/>
              </a:rPr>
              <a:t>	Median: 101</a:t>
            </a:r>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7765" name="Picture 5" descr="PA NC basin attaining network"/>
          <p:cNvPicPr>
            <a:picLocks noGrp="1" noChangeAspect="1" noChangeArrowheads="1"/>
          </p:cNvPicPr>
          <p:nvPr>
            <p:ph/>
          </p:nvPr>
        </p:nvPicPr>
        <p:blipFill>
          <a:blip r:embed="rId3" cstate="print"/>
          <a:srcRect/>
          <a:stretch>
            <a:fillRect/>
          </a:stretch>
        </p:blipFill>
        <p:spPr>
          <a:xfrm>
            <a:off x="533400" y="122238"/>
            <a:ext cx="8153400" cy="6672262"/>
          </a:xfrm>
          <a:noFill/>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9813" name="Picture 5" descr="PA NC basin attaining points"/>
          <p:cNvPicPr>
            <a:picLocks noGrp="1" noChangeAspect="1" noChangeArrowheads="1"/>
          </p:cNvPicPr>
          <p:nvPr>
            <p:ph/>
          </p:nvPr>
        </p:nvPicPr>
        <p:blipFill>
          <a:blip r:embed="rId3" cstate="print"/>
          <a:srcRect/>
          <a:stretch>
            <a:fillRect/>
          </a:stretch>
        </p:blipFill>
        <p:spPr>
          <a:xfrm>
            <a:off x="457200" y="60325"/>
            <a:ext cx="8229600" cy="6734175"/>
          </a:xfrm>
          <a:noFill/>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xfrm>
            <a:off x="685800" y="304800"/>
            <a:ext cx="7696200" cy="685800"/>
          </a:xfrm>
        </p:spPr>
        <p:txBody>
          <a:bodyPr/>
          <a:lstStyle/>
          <a:p>
            <a:r>
              <a:rPr lang="en-US" sz="2800"/>
              <a:t>Stream Design: Pennsylvania Attaining Segments</a:t>
            </a:r>
          </a:p>
        </p:txBody>
      </p:sp>
      <p:sp>
        <p:nvSpPr>
          <p:cNvPr id="103427" name="Rectangle 3"/>
          <p:cNvSpPr>
            <a:spLocks noGrp="1" noChangeArrowheads="1"/>
          </p:cNvSpPr>
          <p:nvPr>
            <p:ph type="body" idx="1"/>
          </p:nvPr>
        </p:nvSpPr>
        <p:spPr>
          <a:xfrm>
            <a:off x="762000" y="1066800"/>
            <a:ext cx="7543800" cy="5181600"/>
          </a:xfrm>
        </p:spPr>
        <p:txBody>
          <a:bodyPr/>
          <a:lstStyle/>
          <a:p>
            <a:pPr>
              <a:lnSpc>
                <a:spcPct val="80000"/>
              </a:lnSpc>
            </a:pPr>
            <a:r>
              <a:rPr lang="en-US" sz="2000"/>
              <a:t>Monitoring Objectives</a:t>
            </a:r>
          </a:p>
          <a:p>
            <a:pPr lvl="1">
              <a:lnSpc>
                <a:spcPct val="80000"/>
              </a:lnSpc>
            </a:pPr>
            <a:r>
              <a:rPr lang="en-US" sz="1800"/>
              <a:t>Estimate number of currently attaining stream segments within each basin that remain attaining</a:t>
            </a:r>
          </a:p>
          <a:p>
            <a:pPr>
              <a:lnSpc>
                <a:spcPct val="80000"/>
              </a:lnSpc>
            </a:pPr>
            <a:r>
              <a:rPr lang="en-US" sz="2000"/>
              <a:t>Target Population and Resource Characteristics</a:t>
            </a:r>
          </a:p>
          <a:p>
            <a:pPr lvl="1">
              <a:lnSpc>
                <a:spcPct val="80000"/>
              </a:lnSpc>
            </a:pPr>
            <a:r>
              <a:rPr lang="en-US" sz="1800"/>
              <a:t>All attaining stream segments within each basin in Pennsylvania</a:t>
            </a:r>
          </a:p>
          <a:p>
            <a:pPr lvl="1">
              <a:lnSpc>
                <a:spcPct val="80000"/>
              </a:lnSpc>
            </a:pPr>
            <a:r>
              <a:rPr lang="en-US" sz="1800"/>
              <a:t>Elements are stream segments not point on stream linear network</a:t>
            </a:r>
          </a:p>
          <a:p>
            <a:pPr>
              <a:lnSpc>
                <a:spcPct val="80000"/>
              </a:lnSpc>
            </a:pPr>
            <a:r>
              <a:rPr lang="en-US" sz="2000"/>
              <a:t>Sample Frame</a:t>
            </a:r>
          </a:p>
          <a:p>
            <a:pPr lvl="1">
              <a:lnSpc>
                <a:spcPct val="80000"/>
              </a:lnSpc>
            </a:pPr>
            <a:r>
              <a:rPr lang="en-US" sz="1800"/>
              <a:t>Polyline shapefile of stream network and point shapefile of segment centroids</a:t>
            </a:r>
          </a:p>
          <a:p>
            <a:pPr>
              <a:lnSpc>
                <a:spcPct val="80000"/>
              </a:lnSpc>
            </a:pPr>
            <a:r>
              <a:rPr lang="en-US" sz="2000"/>
              <a:t>Institutional Constraints</a:t>
            </a:r>
          </a:p>
          <a:p>
            <a:pPr lvl="1">
              <a:lnSpc>
                <a:spcPct val="80000"/>
              </a:lnSpc>
            </a:pPr>
            <a:r>
              <a:rPr lang="en-US" sz="1800"/>
              <a:t>30 segments sampled per basin</a:t>
            </a:r>
          </a:p>
          <a:p>
            <a:pPr lvl="1">
              <a:lnSpc>
                <a:spcPct val="80000"/>
              </a:lnSpc>
            </a:pPr>
            <a:r>
              <a:rPr lang="en-US" sz="1800"/>
              <a:t>5 random locations on each of the 30 segments; one of which will be sampled</a:t>
            </a:r>
          </a:p>
          <a:p>
            <a:pPr>
              <a:lnSpc>
                <a:spcPct val="80000"/>
              </a:lnSpc>
            </a:pPr>
            <a:r>
              <a:rPr lang="en-US" sz="2000"/>
              <a:t>Two-stage spatial survey design</a:t>
            </a:r>
          </a:p>
          <a:p>
            <a:pPr lvl="1">
              <a:lnSpc>
                <a:spcPct val="80000"/>
              </a:lnSpc>
            </a:pPr>
            <a:r>
              <a:rPr lang="en-US" sz="1800"/>
              <a:t>Stage 1: select equal probability sample of segments within basin using GRTS for finite/point resource</a:t>
            </a:r>
          </a:p>
          <a:p>
            <a:pPr lvl="1">
              <a:lnSpc>
                <a:spcPct val="80000"/>
              </a:lnSpc>
            </a:pPr>
            <a:r>
              <a:rPr lang="en-US" sz="1800"/>
              <a:t>Stage 2: select sites within each segment using GRTS for linear resource</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1861" name="Picture 5" descr="PA NC basin sample sites"/>
          <p:cNvPicPr>
            <a:picLocks noGrp="1" noChangeAspect="1" noChangeArrowheads="1"/>
          </p:cNvPicPr>
          <p:nvPr>
            <p:ph/>
          </p:nvPr>
        </p:nvPicPr>
        <p:blipFill>
          <a:blip r:embed="rId3" cstate="print"/>
          <a:srcRect/>
          <a:stretch>
            <a:fillRect/>
          </a:stretch>
        </p:blipFill>
        <p:spPr>
          <a:xfrm>
            <a:off x="457200" y="60325"/>
            <a:ext cx="8305800" cy="6796088"/>
          </a:xfrm>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101" name="Picture 5" descr="Chesapeake Bay Frame"/>
          <p:cNvPicPr>
            <a:picLocks noGrp="1" noChangeAspect="1" noChangeArrowheads="1"/>
          </p:cNvPicPr>
          <p:nvPr>
            <p:ph/>
          </p:nvPr>
        </p:nvPicPr>
        <p:blipFill>
          <a:blip r:embed="rId3" cstate="print"/>
          <a:srcRect/>
          <a:stretch>
            <a:fillRect/>
          </a:stretch>
        </p:blipFill>
        <p:spPr>
          <a:xfrm>
            <a:off x="533400" y="122238"/>
            <a:ext cx="7486650" cy="6126162"/>
          </a:xfrm>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ChangeArrowheads="1"/>
          </p:cNvSpPr>
          <p:nvPr>
            <p:ph type="title"/>
          </p:nvPr>
        </p:nvSpPr>
        <p:spPr/>
        <p:txBody>
          <a:bodyPr/>
          <a:lstStyle/>
          <a:p>
            <a:r>
              <a:rPr lang="en-US"/>
              <a:t>Estuary Design: Chesapeake Bay NCA</a:t>
            </a:r>
          </a:p>
        </p:txBody>
      </p:sp>
      <p:sp>
        <p:nvSpPr>
          <p:cNvPr id="136195" name="Rectangle 3"/>
          <p:cNvSpPr>
            <a:spLocks noGrp="1" noChangeArrowheads="1"/>
          </p:cNvSpPr>
          <p:nvPr>
            <p:ph type="body" idx="1"/>
          </p:nvPr>
        </p:nvSpPr>
        <p:spPr>
          <a:xfrm>
            <a:off x="762000" y="1295400"/>
            <a:ext cx="7543800" cy="4953000"/>
          </a:xfrm>
        </p:spPr>
        <p:txBody>
          <a:bodyPr/>
          <a:lstStyle/>
          <a:p>
            <a:r>
              <a:rPr lang="en-US" sz="2000"/>
              <a:t>Monitoring Objectives</a:t>
            </a:r>
          </a:p>
          <a:p>
            <a:pPr lvl="1"/>
            <a:r>
              <a:rPr lang="en-US" sz="1800"/>
              <a:t>Estimate the square kilometers of Chesapeake Bay and 10 subregions that are in “good” condition</a:t>
            </a:r>
          </a:p>
          <a:p>
            <a:r>
              <a:rPr lang="en-US" sz="2000"/>
              <a:t>Target Population and Resource Characteristics</a:t>
            </a:r>
          </a:p>
          <a:p>
            <a:pPr lvl="1"/>
            <a:r>
              <a:rPr lang="en-US" sz="1800"/>
              <a:t>Surface area of Chesapeake Bay estuary</a:t>
            </a:r>
          </a:p>
          <a:p>
            <a:pPr lvl="1"/>
            <a:r>
              <a:rPr lang="en-US" sz="1800"/>
              <a:t>Elements are all locations</a:t>
            </a:r>
          </a:p>
          <a:p>
            <a:pPr lvl="1"/>
            <a:r>
              <a:rPr lang="en-US" sz="1800"/>
              <a:t>Subpopulations are 10 subregions</a:t>
            </a:r>
          </a:p>
          <a:p>
            <a:r>
              <a:rPr lang="en-US" sz="2000"/>
              <a:t>Sample Frame</a:t>
            </a:r>
          </a:p>
          <a:p>
            <a:pPr lvl="1"/>
            <a:r>
              <a:rPr lang="en-US" sz="1800"/>
              <a:t>NCA generated polygon shapefile</a:t>
            </a:r>
          </a:p>
          <a:p>
            <a:pPr lvl="1"/>
            <a:r>
              <a:rPr lang="en-US" sz="1800"/>
              <a:t>Attribute for subregions</a:t>
            </a:r>
          </a:p>
          <a:p>
            <a:r>
              <a:rPr lang="en-US" sz="2000"/>
              <a:t>Institutional Constraints</a:t>
            </a:r>
          </a:p>
          <a:p>
            <a:pPr lvl="1"/>
            <a:r>
              <a:rPr lang="en-US" sz="1800"/>
              <a:t>125 sites sampled in 2005 and 2006</a:t>
            </a:r>
          </a:p>
          <a:p>
            <a:r>
              <a:rPr lang="en-US" sz="2000"/>
              <a:t>Spatial survey design for an areal resource with unequal probability for 10 subregions</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4149" name="Picture 5" descr="Chesapeake Bay Design"/>
          <p:cNvPicPr>
            <a:picLocks noGrp="1" noChangeAspect="1" noChangeArrowheads="1"/>
          </p:cNvPicPr>
          <p:nvPr>
            <p:ph/>
          </p:nvPr>
        </p:nvPicPr>
        <p:blipFill>
          <a:blip r:embed="rId3" cstate="print"/>
          <a:srcRect/>
          <a:stretch>
            <a:fillRect/>
          </a:stretch>
        </p:blipFill>
        <p:spPr>
          <a:xfrm>
            <a:off x="457200" y="60325"/>
            <a:ext cx="8305800" cy="6796088"/>
          </a:xfrm>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bight"/>
          <p:cNvPicPr>
            <a:picLocks noChangeAspect="1" noChangeArrowheads="1"/>
          </p:cNvPicPr>
          <p:nvPr/>
        </p:nvPicPr>
        <p:blipFill>
          <a:blip r:embed="rId3" cstate="print"/>
          <a:srcRect/>
          <a:stretch>
            <a:fillRect/>
          </a:stretch>
        </p:blipFill>
        <p:spPr bwMode="auto">
          <a:xfrm>
            <a:off x="533400" y="0"/>
            <a:ext cx="8034338" cy="6188075"/>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3909" name="Picture 5" descr="PA Wetland Frame"/>
          <p:cNvPicPr>
            <a:picLocks noGrp="1" noChangeAspect="1" noChangeArrowheads="1"/>
          </p:cNvPicPr>
          <p:nvPr>
            <p:ph/>
          </p:nvPr>
        </p:nvPicPr>
        <p:blipFill>
          <a:blip r:embed="rId3" cstate="print"/>
          <a:srcRect/>
          <a:stretch>
            <a:fillRect/>
          </a:stretch>
        </p:blipFill>
        <p:spPr>
          <a:xfrm>
            <a:off x="457200" y="60325"/>
            <a:ext cx="8229600" cy="6734175"/>
          </a:xfrm>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685800" y="381001"/>
            <a:ext cx="7696200" cy="990600"/>
          </a:xfrm>
        </p:spPr>
        <p:txBody>
          <a:bodyPr/>
          <a:lstStyle/>
          <a:p>
            <a:r>
              <a:rPr lang="en-US" dirty="0" smtClean="0"/>
              <a:t>Spatial Survey Design Options: </a:t>
            </a:r>
            <a:br>
              <a:rPr lang="en-US" dirty="0" smtClean="0"/>
            </a:br>
            <a:r>
              <a:rPr lang="en-US" dirty="0" smtClean="0"/>
              <a:t>GRTS or IRS site selection</a:t>
            </a:r>
            <a:endParaRPr lang="en-US" dirty="0"/>
          </a:p>
        </p:txBody>
      </p:sp>
      <p:sp>
        <p:nvSpPr>
          <p:cNvPr id="37891" name="Rectangle 3"/>
          <p:cNvSpPr>
            <a:spLocks noGrp="1" noChangeArrowheads="1"/>
          </p:cNvSpPr>
          <p:nvPr>
            <p:ph type="body" idx="1"/>
          </p:nvPr>
        </p:nvSpPr>
        <p:spPr/>
        <p:txBody>
          <a:bodyPr/>
          <a:lstStyle/>
          <a:p>
            <a:r>
              <a:rPr lang="en-US" dirty="0"/>
              <a:t>Three sample frame types (</a:t>
            </a:r>
            <a:r>
              <a:rPr lang="en-US" dirty="0" err="1"/>
              <a:t>shapefile</a:t>
            </a:r>
            <a:r>
              <a:rPr lang="en-US" dirty="0"/>
              <a:t> types)</a:t>
            </a:r>
          </a:p>
          <a:p>
            <a:pPr lvl="1"/>
            <a:r>
              <a:rPr lang="en-US" dirty="0"/>
              <a:t>Point or finite</a:t>
            </a:r>
          </a:p>
          <a:p>
            <a:pPr lvl="1"/>
            <a:r>
              <a:rPr lang="en-US" dirty="0"/>
              <a:t>Linear network</a:t>
            </a:r>
          </a:p>
          <a:p>
            <a:pPr lvl="1"/>
            <a:r>
              <a:rPr lang="en-US" dirty="0"/>
              <a:t>Area or polygon</a:t>
            </a:r>
          </a:p>
          <a:p>
            <a:r>
              <a:rPr lang="en-US" dirty="0"/>
              <a:t>Survey Design features</a:t>
            </a:r>
          </a:p>
          <a:p>
            <a:pPr lvl="1"/>
            <a:r>
              <a:rPr lang="en-US" dirty="0"/>
              <a:t>Stratification</a:t>
            </a:r>
          </a:p>
          <a:p>
            <a:pPr lvl="1"/>
            <a:r>
              <a:rPr lang="en-US" dirty="0"/>
              <a:t>Equal, unequal, or continuous probability of selection</a:t>
            </a:r>
          </a:p>
          <a:p>
            <a:pPr lvl="1"/>
            <a:r>
              <a:rPr lang="en-US" dirty="0" smtClean="0"/>
              <a:t>Panels for surveys over time</a:t>
            </a:r>
          </a:p>
          <a:p>
            <a:pPr lvl="1"/>
            <a:r>
              <a:rPr lang="en-US" dirty="0" smtClean="0"/>
              <a:t>Over </a:t>
            </a:r>
            <a:r>
              <a:rPr lang="en-US" dirty="0"/>
              <a:t>sample for use when some sites can not be used</a:t>
            </a:r>
          </a:p>
          <a:p>
            <a:pPr lvl="1"/>
            <a:r>
              <a:rPr lang="en-US" dirty="0" smtClean="0"/>
              <a:t>Two </a:t>
            </a:r>
            <a:r>
              <a:rPr lang="en-US" dirty="0"/>
              <a:t>stage survey designs</a:t>
            </a:r>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a:xfrm>
            <a:off x="685800" y="304800"/>
            <a:ext cx="7696200" cy="828675"/>
          </a:xfrm>
        </p:spPr>
        <p:txBody>
          <a:bodyPr/>
          <a:lstStyle/>
          <a:p>
            <a:r>
              <a:rPr lang="en-US"/>
              <a:t>Wetland Design: Pennsylvania</a:t>
            </a:r>
          </a:p>
        </p:txBody>
      </p:sp>
      <p:sp>
        <p:nvSpPr>
          <p:cNvPr id="97283" name="Rectangle 3"/>
          <p:cNvSpPr>
            <a:spLocks noGrp="1" noChangeArrowheads="1"/>
          </p:cNvSpPr>
          <p:nvPr>
            <p:ph type="body" idx="1"/>
          </p:nvPr>
        </p:nvSpPr>
        <p:spPr>
          <a:xfrm>
            <a:off x="762000" y="1066800"/>
            <a:ext cx="7543800" cy="5181600"/>
          </a:xfrm>
        </p:spPr>
        <p:txBody>
          <a:bodyPr/>
          <a:lstStyle/>
          <a:p>
            <a:pPr>
              <a:lnSpc>
                <a:spcPct val="80000"/>
              </a:lnSpc>
            </a:pPr>
            <a:r>
              <a:rPr lang="en-US" sz="2000"/>
              <a:t>Monitoring Objectives</a:t>
            </a:r>
          </a:p>
          <a:p>
            <a:pPr lvl="1">
              <a:lnSpc>
                <a:spcPct val="80000"/>
              </a:lnSpc>
            </a:pPr>
            <a:r>
              <a:rPr lang="en-US" sz="1800"/>
              <a:t>Estimate number of hectares of palustrine wetlands that are in “good” condition based on a level 2 assessment for each basin in Pennsylvania and for four landcover classes within each basin</a:t>
            </a:r>
          </a:p>
          <a:p>
            <a:pPr>
              <a:lnSpc>
                <a:spcPct val="80000"/>
              </a:lnSpc>
            </a:pPr>
            <a:r>
              <a:rPr lang="en-US" sz="2000"/>
              <a:t>Target Population and Resource Characteristics</a:t>
            </a:r>
          </a:p>
          <a:p>
            <a:pPr lvl="1">
              <a:lnSpc>
                <a:spcPct val="80000"/>
              </a:lnSpc>
            </a:pPr>
            <a:r>
              <a:rPr lang="en-US" sz="1800"/>
              <a:t>All mapped NWI vegetated wetlands within the Palustrine Emergent, Palustrine Scrub Shrub and Palustrine Forested classifications that have a predominance (&gt;50%) of emergent, herbaceous or woody vegetation</a:t>
            </a:r>
          </a:p>
          <a:p>
            <a:pPr lvl="1">
              <a:lnSpc>
                <a:spcPct val="80000"/>
              </a:lnSpc>
            </a:pPr>
            <a:r>
              <a:rPr lang="en-US" sz="1800"/>
              <a:t>Elements are all possible locations within the mapped polygons</a:t>
            </a:r>
          </a:p>
          <a:p>
            <a:pPr>
              <a:lnSpc>
                <a:spcPct val="80000"/>
              </a:lnSpc>
            </a:pPr>
            <a:r>
              <a:rPr lang="en-US" sz="2000"/>
              <a:t>Sample Frame</a:t>
            </a:r>
          </a:p>
          <a:p>
            <a:pPr lvl="1">
              <a:lnSpc>
                <a:spcPct val="80000"/>
              </a:lnSpc>
            </a:pPr>
            <a:r>
              <a:rPr lang="en-US" sz="1800"/>
              <a:t>NWI polygon shapefile restricted to palustrine classes defined</a:t>
            </a:r>
          </a:p>
          <a:p>
            <a:pPr lvl="1">
              <a:lnSpc>
                <a:spcPct val="80000"/>
              </a:lnSpc>
            </a:pPr>
            <a:r>
              <a:rPr lang="en-US" sz="1800"/>
              <a:t>Attributes added identify 4 landcover classes and reporting basins</a:t>
            </a:r>
          </a:p>
          <a:p>
            <a:pPr>
              <a:lnSpc>
                <a:spcPct val="80000"/>
              </a:lnSpc>
            </a:pPr>
            <a:r>
              <a:rPr lang="en-US" sz="2000"/>
              <a:t>Institutional Constraints</a:t>
            </a:r>
          </a:p>
          <a:p>
            <a:pPr lvl="1">
              <a:lnSpc>
                <a:spcPct val="80000"/>
              </a:lnSpc>
            </a:pPr>
            <a:r>
              <a:rPr lang="en-US" sz="1800"/>
              <a:t>Monitoring to be completed over 5 years; each year a basin in each of the six reporting regions of state will be sampled</a:t>
            </a:r>
          </a:p>
          <a:p>
            <a:pPr lvl="1">
              <a:lnSpc>
                <a:spcPct val="80000"/>
              </a:lnSpc>
            </a:pPr>
            <a:r>
              <a:rPr lang="en-US" sz="1800"/>
              <a:t>Expected sample size of 50 in each landcover class in each basin</a:t>
            </a:r>
          </a:p>
          <a:p>
            <a:pPr lvl="1">
              <a:lnSpc>
                <a:spcPct val="80000"/>
              </a:lnSpc>
            </a:pPr>
            <a:r>
              <a:rPr lang="en-US" sz="1800"/>
              <a:t>Over sample of 200% due to sample frame deficiencies</a:t>
            </a:r>
          </a:p>
          <a:p>
            <a:pPr>
              <a:lnSpc>
                <a:spcPct val="80000"/>
              </a:lnSpc>
            </a:pPr>
            <a:r>
              <a:rPr lang="en-US" sz="2000"/>
              <a:t>Spatially balanced survey design for an areal resource with unequal probability</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5957" name="Picture 5" descr="PA Wetland Design"/>
          <p:cNvPicPr>
            <a:picLocks noGrp="1" noChangeAspect="1" noChangeArrowheads="1"/>
          </p:cNvPicPr>
          <p:nvPr>
            <p:ph/>
          </p:nvPr>
        </p:nvPicPr>
        <p:blipFill>
          <a:blip r:embed="rId3" cstate="print"/>
          <a:srcRect/>
          <a:stretch>
            <a:fillRect/>
          </a:stretch>
        </p:blipFill>
        <p:spPr>
          <a:xfrm>
            <a:off x="457200" y="60325"/>
            <a:ext cx="8229600" cy="6734175"/>
          </a:xfrm>
          <a:noFill/>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05" name="Picture 5" descr="MN Wetland Extent Frame"/>
          <p:cNvPicPr>
            <a:picLocks noGrp="1" noChangeAspect="1" noChangeArrowheads="1"/>
          </p:cNvPicPr>
          <p:nvPr>
            <p:ph/>
          </p:nvPr>
        </p:nvPicPr>
        <p:blipFill>
          <a:blip r:embed="rId3" cstate="print"/>
          <a:srcRect/>
          <a:stretch>
            <a:fillRect/>
          </a:stretch>
        </p:blipFill>
        <p:spPr>
          <a:xfrm>
            <a:off x="609600" y="184150"/>
            <a:ext cx="7410450" cy="6064250"/>
          </a:xfrm>
          <a:noFill/>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a:xfrm>
            <a:off x="685800" y="228600"/>
            <a:ext cx="7696200" cy="828675"/>
          </a:xfrm>
        </p:spPr>
        <p:txBody>
          <a:bodyPr/>
          <a:lstStyle/>
          <a:p>
            <a:r>
              <a:rPr lang="en-US"/>
              <a:t>Wetland Design: Minnesota</a:t>
            </a:r>
          </a:p>
        </p:txBody>
      </p:sp>
      <p:sp>
        <p:nvSpPr>
          <p:cNvPr id="99331" name="Rectangle 3"/>
          <p:cNvSpPr>
            <a:spLocks noGrp="1" noChangeArrowheads="1"/>
          </p:cNvSpPr>
          <p:nvPr>
            <p:ph type="body" idx="1"/>
          </p:nvPr>
        </p:nvSpPr>
        <p:spPr>
          <a:xfrm>
            <a:off x="762000" y="1066800"/>
            <a:ext cx="7543800" cy="5181600"/>
          </a:xfrm>
        </p:spPr>
        <p:txBody>
          <a:bodyPr/>
          <a:lstStyle/>
          <a:p>
            <a:pPr>
              <a:lnSpc>
                <a:spcPct val="80000"/>
              </a:lnSpc>
            </a:pPr>
            <a:r>
              <a:rPr lang="en-US" sz="1800"/>
              <a:t>Monitoring Objectives</a:t>
            </a:r>
          </a:p>
          <a:p>
            <a:pPr lvl="1">
              <a:lnSpc>
                <a:spcPct val="80000"/>
              </a:lnSpc>
            </a:pPr>
            <a:r>
              <a:rPr lang="en-US" sz="1600"/>
              <a:t>Estimate total hectares of wetlands by wetland class and major basin in Minnesota</a:t>
            </a:r>
          </a:p>
          <a:p>
            <a:pPr lvl="1">
              <a:lnSpc>
                <a:spcPct val="80000"/>
              </a:lnSpc>
            </a:pPr>
            <a:r>
              <a:rPr lang="en-US" sz="1600"/>
              <a:t>Estimate number of hectares of depressional wetlands that are in good condition by major basin and state-wide</a:t>
            </a:r>
          </a:p>
          <a:p>
            <a:pPr>
              <a:lnSpc>
                <a:spcPct val="80000"/>
              </a:lnSpc>
            </a:pPr>
            <a:r>
              <a:rPr lang="en-US" sz="1800"/>
              <a:t>Target Population and Resource Characteristics</a:t>
            </a:r>
          </a:p>
          <a:p>
            <a:pPr lvl="1">
              <a:lnSpc>
                <a:spcPct val="80000"/>
              </a:lnSpc>
            </a:pPr>
            <a:r>
              <a:rPr lang="en-US" sz="1600"/>
              <a:t>All wetlands that can be identified from aerial photointerpretation using USFWS NWI status and trends mapping procedures</a:t>
            </a:r>
          </a:p>
          <a:p>
            <a:pPr lvl="1">
              <a:lnSpc>
                <a:spcPct val="80000"/>
              </a:lnSpc>
            </a:pPr>
            <a:r>
              <a:rPr lang="en-US" sz="1600"/>
              <a:t>For extent the elements are 1 sq mile pixels that cover Minnesota</a:t>
            </a:r>
          </a:p>
          <a:p>
            <a:pPr lvl="1">
              <a:lnSpc>
                <a:spcPct val="80000"/>
              </a:lnSpc>
            </a:pPr>
            <a:r>
              <a:rPr lang="en-US" sz="1600"/>
              <a:t>For condition the elements are all locations within wetland polygons delineated on aerial photos</a:t>
            </a:r>
          </a:p>
          <a:p>
            <a:pPr>
              <a:lnSpc>
                <a:spcPct val="80000"/>
              </a:lnSpc>
            </a:pPr>
            <a:r>
              <a:rPr lang="en-US" sz="1800"/>
              <a:t>Sample Frame</a:t>
            </a:r>
          </a:p>
          <a:p>
            <a:pPr lvl="1">
              <a:lnSpc>
                <a:spcPct val="80000"/>
              </a:lnSpc>
            </a:pPr>
            <a:r>
              <a:rPr lang="en-US" sz="1600"/>
              <a:t>For extent, a point shapefile of centroids of 1 sq mile pixels: an “area frame”</a:t>
            </a:r>
          </a:p>
          <a:p>
            <a:pPr lvl="1">
              <a:lnSpc>
                <a:spcPct val="80000"/>
              </a:lnSpc>
            </a:pPr>
            <a:r>
              <a:rPr lang="en-US" sz="1600"/>
              <a:t>For condition, all wetland polygons within sampled extent pixels</a:t>
            </a:r>
          </a:p>
          <a:p>
            <a:pPr>
              <a:lnSpc>
                <a:spcPct val="80000"/>
              </a:lnSpc>
            </a:pPr>
            <a:r>
              <a:rPr lang="en-US" sz="1800"/>
              <a:t>Institutional Constraints</a:t>
            </a:r>
          </a:p>
          <a:p>
            <a:pPr lvl="1">
              <a:lnSpc>
                <a:spcPct val="80000"/>
              </a:lnSpc>
            </a:pPr>
            <a:r>
              <a:rPr lang="en-US" sz="1600"/>
              <a:t>1800 1 sq mile pixels can be photo interpreted each year</a:t>
            </a:r>
          </a:p>
          <a:p>
            <a:pPr lvl="1">
              <a:lnSpc>
                <a:spcPct val="80000"/>
              </a:lnSpc>
            </a:pPr>
            <a:r>
              <a:rPr lang="en-US" sz="1600"/>
              <a:t>Must cover entire state each year</a:t>
            </a:r>
          </a:p>
          <a:p>
            <a:pPr>
              <a:lnSpc>
                <a:spcPct val="80000"/>
              </a:lnSpc>
            </a:pPr>
            <a:r>
              <a:rPr lang="en-US" sz="1800"/>
              <a:t>Two stage survey design</a:t>
            </a:r>
          </a:p>
          <a:p>
            <a:pPr lvl="1">
              <a:lnSpc>
                <a:spcPct val="80000"/>
              </a:lnSpc>
            </a:pPr>
            <a:r>
              <a:rPr lang="en-US" sz="1600"/>
              <a:t>Stage 1: Split panel design (annual repeat panel, 3 year panels) equal probability</a:t>
            </a:r>
          </a:p>
          <a:p>
            <a:pPr lvl="1">
              <a:lnSpc>
                <a:spcPct val="80000"/>
              </a:lnSpc>
            </a:pPr>
            <a:r>
              <a:rPr lang="en-US" sz="1600"/>
              <a:t>Stage 2: GRTS design for area resource: remainder to be determined</a:t>
            </a:r>
          </a:p>
          <a:p>
            <a:pPr>
              <a:lnSpc>
                <a:spcPct val="80000"/>
              </a:lnSpc>
            </a:pPr>
            <a:endParaRPr lang="en-US" sz="180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0053" name="Picture 5" descr="MN Wetland Extent Design"/>
          <p:cNvPicPr>
            <a:picLocks noGrp="1" noChangeAspect="1" noChangeArrowheads="1"/>
          </p:cNvPicPr>
          <p:nvPr>
            <p:ph/>
          </p:nvPr>
        </p:nvPicPr>
        <p:blipFill>
          <a:blip r:embed="rId3" cstate="print"/>
          <a:srcRect/>
          <a:stretch>
            <a:fillRect/>
          </a:stretch>
        </p:blipFill>
        <p:spPr>
          <a:xfrm>
            <a:off x="457200" y="60325"/>
            <a:ext cx="8229600" cy="6734175"/>
          </a:xfrm>
          <a:noFill/>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7" descr="img_0881"/>
          <p:cNvPicPr>
            <a:picLocks noChangeAspect="1" noChangeArrowheads="1"/>
          </p:cNvPicPr>
          <p:nvPr/>
        </p:nvPicPr>
        <p:blipFill>
          <a:blip r:embed="rId2" cstate="print"/>
          <a:srcRect/>
          <a:stretch>
            <a:fillRect/>
          </a:stretch>
        </p:blipFill>
        <p:spPr bwMode="auto">
          <a:xfrm>
            <a:off x="0" y="0"/>
            <a:ext cx="9144000" cy="6330041"/>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81000"/>
            <a:ext cx="7696200" cy="828675"/>
          </a:xfrm>
        </p:spPr>
        <p:txBody>
          <a:bodyPr/>
          <a:lstStyle/>
          <a:p>
            <a:r>
              <a:rPr lang="en-US" dirty="0" smtClean="0"/>
              <a:t>Site Selection using </a:t>
            </a:r>
            <a:r>
              <a:rPr lang="en-US" dirty="0" err="1" smtClean="0"/>
              <a:t>spsurvey</a:t>
            </a:r>
            <a:r>
              <a:rPr lang="en-US" dirty="0" smtClean="0"/>
              <a:t> Process</a:t>
            </a:r>
            <a:endParaRPr lang="en-US" dirty="0"/>
          </a:p>
        </p:txBody>
      </p:sp>
      <p:sp>
        <p:nvSpPr>
          <p:cNvPr id="3" name="Content Placeholder 2"/>
          <p:cNvSpPr>
            <a:spLocks noGrp="1"/>
          </p:cNvSpPr>
          <p:nvPr>
            <p:ph idx="1"/>
          </p:nvPr>
        </p:nvSpPr>
        <p:spPr>
          <a:xfrm>
            <a:off x="762000" y="1295400"/>
            <a:ext cx="8077200" cy="4953000"/>
          </a:xfrm>
        </p:spPr>
        <p:txBody>
          <a:bodyPr/>
          <a:lstStyle/>
          <a:p>
            <a:r>
              <a:rPr lang="en-US" sz="2800" dirty="0" smtClean="0"/>
              <a:t>Input requirements</a:t>
            </a:r>
          </a:p>
          <a:p>
            <a:pPr lvl="1"/>
            <a:r>
              <a:rPr lang="en-US" sz="2400" dirty="0" err="1" smtClean="0"/>
              <a:t>Shapefile</a:t>
            </a:r>
            <a:r>
              <a:rPr lang="en-US" sz="2400" dirty="0" smtClean="0"/>
              <a:t> from which sites (spatial units) will be selected</a:t>
            </a:r>
          </a:p>
          <a:p>
            <a:pPr lvl="1"/>
            <a:r>
              <a:rPr lang="en-US" sz="2400" dirty="0" smtClean="0"/>
              <a:t>Spatial survey design based on the design requirements</a:t>
            </a:r>
          </a:p>
          <a:p>
            <a:r>
              <a:rPr lang="en-US" sz="2800" dirty="0" smtClean="0"/>
              <a:t>Specify survey design in R</a:t>
            </a:r>
          </a:p>
          <a:p>
            <a:r>
              <a:rPr lang="en-US" sz="2800" dirty="0" smtClean="0"/>
              <a:t>Select sites using “</a:t>
            </a:r>
            <a:r>
              <a:rPr lang="en-US" sz="2800" dirty="0" err="1" smtClean="0"/>
              <a:t>grts</a:t>
            </a:r>
            <a:r>
              <a:rPr lang="en-US" sz="2800" dirty="0" smtClean="0"/>
              <a:t>” or “</a:t>
            </a:r>
            <a:r>
              <a:rPr lang="en-US" sz="2800" dirty="0" err="1" smtClean="0"/>
              <a:t>irs</a:t>
            </a:r>
            <a:r>
              <a:rPr lang="en-US" sz="2800" dirty="0" smtClean="0"/>
              <a:t>” functions in </a:t>
            </a:r>
            <a:r>
              <a:rPr lang="en-US" sz="2800" dirty="0" err="1" smtClean="0"/>
              <a:t>spsurvey</a:t>
            </a:r>
            <a:endParaRPr lang="en-US" sz="2800" dirty="0" smtClean="0"/>
          </a:p>
          <a:p>
            <a:r>
              <a:rPr lang="en-US" sz="2800" dirty="0" smtClean="0"/>
              <a:t>Output options</a:t>
            </a:r>
          </a:p>
          <a:p>
            <a:pPr lvl="1"/>
            <a:r>
              <a:rPr lang="en-US" sz="2400" dirty="0" err="1" smtClean="0"/>
              <a:t>Shapefile</a:t>
            </a:r>
            <a:r>
              <a:rPr lang="en-US" sz="2400" dirty="0" smtClean="0"/>
              <a:t> of selected spatial units</a:t>
            </a:r>
          </a:p>
          <a:p>
            <a:pPr lvl="1"/>
            <a:r>
              <a:rPr lang="en-US" sz="2400" dirty="0" smtClean="0"/>
              <a:t>Spreadsheet compatible file of selected spatial units</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4"/>
          <p:cNvSpPr>
            <a:spLocks noGrp="1" noChangeArrowheads="1"/>
          </p:cNvSpPr>
          <p:nvPr>
            <p:ph type="title"/>
          </p:nvPr>
        </p:nvSpPr>
        <p:spPr>
          <a:xfrm>
            <a:off x="685800" y="533400"/>
            <a:ext cx="7696200" cy="828675"/>
          </a:xfrm>
        </p:spPr>
        <p:txBody>
          <a:bodyPr/>
          <a:lstStyle/>
          <a:p>
            <a:r>
              <a:rPr lang="en-US"/>
              <a:t>Specifying Designs in R</a:t>
            </a:r>
          </a:p>
        </p:txBody>
      </p:sp>
      <p:sp>
        <p:nvSpPr>
          <p:cNvPr id="38917" name="Text Box 5"/>
          <p:cNvSpPr txBox="1">
            <a:spLocks noChangeArrowheads="1"/>
          </p:cNvSpPr>
          <p:nvPr/>
        </p:nvSpPr>
        <p:spPr bwMode="auto">
          <a:xfrm>
            <a:off x="533400" y="1447800"/>
            <a:ext cx="8305800" cy="4838700"/>
          </a:xfrm>
          <a:prstGeom prst="rect">
            <a:avLst/>
          </a:prstGeom>
          <a:noFill/>
          <a:ln w="9525">
            <a:noFill/>
            <a:miter lim="800000"/>
            <a:headEnd/>
            <a:tailEnd/>
          </a:ln>
          <a:effectLst/>
        </p:spPr>
        <p:txBody>
          <a:bodyPr>
            <a:spAutoFit/>
          </a:bodyPr>
          <a:lstStyle/>
          <a:p>
            <a:r>
              <a:rPr lang="en-US"/>
              <a:t>design1 = list(None=list(panel=c(Panel_1=50), </a:t>
            </a:r>
          </a:p>
          <a:p>
            <a:r>
              <a:rPr lang="en-US"/>
              <a:t>                                      seltype= “Equal”) )</a:t>
            </a:r>
          </a:p>
          <a:p>
            <a:endParaRPr lang="en-US"/>
          </a:p>
          <a:p>
            <a:r>
              <a:rPr lang="en-US"/>
              <a:t>design2 = list(None=list(panel=c(Panel_1=50, Panel_2=50), </a:t>
            </a:r>
          </a:p>
          <a:p>
            <a:r>
              <a:rPr lang="en-US"/>
              <a:t>                                      seltype= “Equal”,</a:t>
            </a:r>
          </a:p>
          <a:p>
            <a:r>
              <a:rPr lang="en-US"/>
              <a:t>                                      over=100) )</a:t>
            </a:r>
          </a:p>
          <a:p>
            <a:endParaRPr lang="en-US"/>
          </a:p>
          <a:p>
            <a:r>
              <a:rPr lang="en-US"/>
              <a:t>design3 = list(Stratum1=list(panel=c(Panel_1=50), </a:t>
            </a:r>
          </a:p>
          <a:p>
            <a:r>
              <a:rPr lang="en-US"/>
              <a:t>                         seltype= “Equal” </a:t>
            </a:r>
          </a:p>
          <a:p>
            <a:r>
              <a:rPr lang="en-US"/>
              <a:t>                         over=50)</a:t>
            </a:r>
          </a:p>
          <a:p>
            <a:r>
              <a:rPr lang="en-US"/>
              <a:t>                  Stratum2=list(panel=c(Panel_1=50), </a:t>
            </a:r>
          </a:p>
          <a:p>
            <a:r>
              <a:rPr lang="en-US"/>
              <a:t>                                        seltype= “Unequal”</a:t>
            </a:r>
          </a:p>
          <a:p>
            <a:r>
              <a:rPr lang="en-US"/>
              <a:t>                                       caty.n=c(category1=25, category2=25) )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81" name="Picture 5" descr="Illinois River Basin Sample Frame"/>
          <p:cNvPicPr>
            <a:picLocks noGrp="1" noChangeAspect="1" noChangeArrowheads="1"/>
          </p:cNvPicPr>
          <p:nvPr>
            <p:ph/>
          </p:nvPr>
        </p:nvPicPr>
        <p:blipFill>
          <a:blip r:embed="rId3" cstate="print"/>
          <a:srcRect/>
          <a:stretch>
            <a:fillRect/>
          </a:stretch>
        </p:blipFill>
        <p:spPr>
          <a:xfrm>
            <a:off x="533400" y="122238"/>
            <a:ext cx="7620000" cy="6234112"/>
          </a:xfrm>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4"/>
          <p:cNvSpPr>
            <a:spLocks noGrp="1" noChangeArrowheads="1"/>
          </p:cNvSpPr>
          <p:nvPr>
            <p:ph type="title"/>
          </p:nvPr>
        </p:nvSpPr>
        <p:spPr>
          <a:xfrm>
            <a:off x="685800" y="542925"/>
            <a:ext cx="7924800" cy="828675"/>
          </a:xfrm>
        </p:spPr>
        <p:txBody>
          <a:bodyPr/>
          <a:lstStyle/>
          <a:p>
            <a:r>
              <a:rPr lang="en-US" sz="2800"/>
              <a:t>Illinois River Basin GRTS designs for Streams</a:t>
            </a:r>
          </a:p>
        </p:txBody>
      </p:sp>
      <p:sp>
        <p:nvSpPr>
          <p:cNvPr id="46085" name="Rectangle 5"/>
          <p:cNvSpPr>
            <a:spLocks noChangeArrowheads="1"/>
          </p:cNvSpPr>
          <p:nvPr/>
        </p:nvSpPr>
        <p:spPr bwMode="auto">
          <a:xfrm>
            <a:off x="685800" y="1600200"/>
            <a:ext cx="7696200" cy="4473575"/>
          </a:xfrm>
          <a:prstGeom prst="rect">
            <a:avLst/>
          </a:prstGeom>
          <a:noFill/>
          <a:ln w="9525">
            <a:noFill/>
            <a:miter lim="800000"/>
            <a:headEnd/>
            <a:tailEnd/>
          </a:ln>
          <a:effectLst/>
        </p:spPr>
        <p:txBody>
          <a:bodyPr>
            <a:spAutoFit/>
          </a:bodyPr>
          <a:lstStyle/>
          <a:p>
            <a:r>
              <a:rPr lang="en-US"/>
              <a:t>dsgn &lt;- list(None=list(panel=c(Panel_1=100),</a:t>
            </a:r>
          </a:p>
          <a:p>
            <a:r>
              <a:rPr lang="en-US"/>
              <a:t>                                     seltype=“Equal” ))</a:t>
            </a:r>
          </a:p>
          <a:p>
            <a:endParaRPr lang="en-US"/>
          </a:p>
          <a:p>
            <a:r>
              <a:rPr lang="en-US"/>
              <a:t>dsgn &lt;- list(Oklahoma=list(panel=c(Panel_1=50),</a:t>
            </a:r>
          </a:p>
          <a:p>
            <a:r>
              <a:rPr lang="en-US"/>
              <a:t>                          seltype='Unequal',</a:t>
            </a:r>
          </a:p>
          <a:p>
            <a:r>
              <a:rPr lang="en-US"/>
              <a:t>                          caty.n=c(“1st-3rd"=25, “4th-7th”=25),</a:t>
            </a:r>
          </a:p>
          <a:p>
            <a:r>
              <a:rPr lang="en-US"/>
              <a:t>                          over=50),</a:t>
            </a:r>
          </a:p>
          <a:p>
            <a:r>
              <a:rPr lang="en-US"/>
              <a:t>             Arkansas=list(panel=c(Panel_1=50),</a:t>
            </a:r>
          </a:p>
          <a:p>
            <a:r>
              <a:rPr lang="en-US"/>
              <a:t>                          seltype='Unequal',</a:t>
            </a:r>
          </a:p>
          <a:p>
            <a:r>
              <a:rPr lang="en-US"/>
              <a:t>                          caty.n=c (“1st-3rd"=25, “4th-7th”=25),</a:t>
            </a:r>
          </a:p>
          <a:p>
            <a:r>
              <a:rPr lang="en-US"/>
              <a:t>                          over=50)</a:t>
            </a:r>
          </a:p>
          <a:p>
            <a:r>
              <a:rPr lang="en-US"/>
              <a:t>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a:t>Illinois River Basin Site Selection using R</a:t>
            </a:r>
          </a:p>
        </p:txBody>
      </p:sp>
      <p:sp>
        <p:nvSpPr>
          <p:cNvPr id="44036" name="Text Box 4"/>
          <p:cNvSpPr txBox="1">
            <a:spLocks noChangeArrowheads="1"/>
          </p:cNvSpPr>
          <p:nvPr/>
        </p:nvSpPr>
        <p:spPr bwMode="auto">
          <a:xfrm>
            <a:off x="609600" y="1295400"/>
            <a:ext cx="6440488" cy="4838700"/>
          </a:xfrm>
          <a:prstGeom prst="rect">
            <a:avLst/>
          </a:prstGeom>
          <a:noFill/>
          <a:ln w="9525">
            <a:noFill/>
            <a:miter lim="800000"/>
            <a:headEnd/>
            <a:tailEnd/>
          </a:ln>
          <a:effectLst/>
        </p:spPr>
        <p:txBody>
          <a:bodyPr wrap="none">
            <a:spAutoFit/>
          </a:bodyPr>
          <a:lstStyle/>
          <a:p>
            <a:r>
              <a:rPr lang="en-US"/>
              <a:t>library(spsurvey)</a:t>
            </a:r>
          </a:p>
          <a:p>
            <a:endParaRPr lang="en-US"/>
          </a:p>
          <a:p>
            <a:r>
              <a:rPr lang="en-US"/>
              <a:t>att &lt;- read.dbf('Illinois_ri_ok_ar')</a:t>
            </a:r>
          </a:p>
          <a:p>
            <a:endParaRPr lang="en-US"/>
          </a:p>
          <a:p>
            <a:r>
              <a:rPr lang="en-US"/>
              <a:t>sites &lt;- grts(design=dsgn,</a:t>
            </a:r>
          </a:p>
          <a:p>
            <a:r>
              <a:rPr lang="en-US"/>
              <a:t>                    DesignID="OKI06594",</a:t>
            </a:r>
          </a:p>
          <a:p>
            <a:r>
              <a:rPr lang="en-US"/>
              <a:t>                    type.frame="linear",</a:t>
            </a:r>
          </a:p>
          <a:p>
            <a:r>
              <a:rPr lang="en-US"/>
              <a:t>                    in.shape="Illinois_ri_ok_ar",</a:t>
            </a:r>
          </a:p>
          <a:p>
            <a:r>
              <a:rPr lang="en-US"/>
              <a:t>                    att.frame=att,</a:t>
            </a:r>
          </a:p>
          <a:p>
            <a:r>
              <a:rPr lang="en-US"/>
              <a:t>                    stratum="STATE_NAME",</a:t>
            </a:r>
          </a:p>
          <a:p>
            <a:r>
              <a:rPr lang="en-US"/>
              <a:t>                    mdcaty="SO_CAT",</a:t>
            </a:r>
          </a:p>
          <a:p>
            <a:r>
              <a:rPr lang="en-US"/>
              <a:t>                    prjfilename='Illinois_ri_ok_ar',</a:t>
            </a:r>
          </a:p>
          <a:p>
            <a:r>
              <a:rPr lang="en-US"/>
              <a:t>                    out.shape="Illinois River Basin Sites")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3" name="Picture 5" descr="Equal Probability GRTS Desgin"/>
          <p:cNvPicPr>
            <a:picLocks noGrp="1" noChangeAspect="1" noChangeArrowheads="1"/>
          </p:cNvPicPr>
          <p:nvPr>
            <p:ph/>
          </p:nvPr>
        </p:nvPicPr>
        <p:blipFill>
          <a:blip r:embed="rId3" cstate="print"/>
          <a:srcRect/>
          <a:stretch>
            <a:fillRect/>
          </a:stretch>
        </p:blipFill>
        <p:spPr>
          <a:xfrm>
            <a:off x="457200" y="60325"/>
            <a:ext cx="7562850" cy="6188075"/>
          </a:xfrm>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RD-Presentation-Template-footer-with-seal">
  <a:themeElements>
    <a:clrScheme name="ORD-Presentation-Template-footer-with-se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RD-Presentation-Template-footer-with-seal">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D-Presentation-Template-footer-with-seal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RD-Presentation-Template-footer-with-seal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RD-Presentation-Template-footer-with-seal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RD-Presentation-Template-footer-with-seal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RD-Presentation-Template-footer-with-seal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RD-Presentation-Template-footer-with-seal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RD-Presentation-Template-footer-with-seal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ORD Tony</Template>
  <TotalTime>2082</TotalTime>
  <Words>2020</Words>
  <Application>Microsoft Office PowerPoint</Application>
  <PresentationFormat>On-screen Show (4:3)</PresentationFormat>
  <Paragraphs>332</Paragraphs>
  <Slides>35</Slides>
  <Notes>34</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ORD-Presentation-Template-footer-with-seal</vt:lpstr>
      <vt:lpstr>Using spsurvey to Create Aquatic Spatial Survey Designs</vt:lpstr>
      <vt:lpstr>Spatial Survey Design Process</vt:lpstr>
      <vt:lpstr>Spatial Survey Design Options:  GRTS or IRS site selection</vt:lpstr>
      <vt:lpstr>Site Selection using spsurvey Process</vt:lpstr>
      <vt:lpstr>Specifying Designs in R</vt:lpstr>
      <vt:lpstr>Slide 6</vt:lpstr>
      <vt:lpstr>Illinois River Basin GRTS designs for Streams</vt:lpstr>
      <vt:lpstr>Illinois River Basin Site Selection using R</vt:lpstr>
      <vt:lpstr>Slide 9</vt:lpstr>
      <vt:lpstr>Slide 10</vt:lpstr>
      <vt:lpstr>Example Design File</vt:lpstr>
      <vt:lpstr>Use examples to illustrate generation of different spatial survey design requirements and selection of spatial survey designs</vt:lpstr>
      <vt:lpstr>Slide 13</vt:lpstr>
      <vt:lpstr>Lake Design: South Carolina</vt:lpstr>
      <vt:lpstr>Slide 15</vt:lpstr>
      <vt:lpstr>NHD Lakes</vt:lpstr>
      <vt:lpstr>Lake Design: National Lake Assessment</vt:lpstr>
      <vt:lpstr>NHD Lake Sample Frame: Points</vt:lpstr>
      <vt:lpstr>Slide 19</vt:lpstr>
      <vt:lpstr>National Lake Survey: Overview</vt:lpstr>
      <vt:lpstr>Slide 21</vt:lpstr>
      <vt:lpstr>Slide 22</vt:lpstr>
      <vt:lpstr>Stream Design: Pennsylvania Attaining Segments</vt:lpstr>
      <vt:lpstr>Slide 24</vt:lpstr>
      <vt:lpstr>Slide 25</vt:lpstr>
      <vt:lpstr>Estuary Design: Chesapeake Bay NCA</vt:lpstr>
      <vt:lpstr>Slide 27</vt:lpstr>
      <vt:lpstr>Slide 28</vt:lpstr>
      <vt:lpstr>Slide 29</vt:lpstr>
      <vt:lpstr>Wetland Design: Pennsylvania</vt:lpstr>
      <vt:lpstr>Slide 31</vt:lpstr>
      <vt:lpstr>Slide 32</vt:lpstr>
      <vt:lpstr>Wetland Design: Minnesota</vt:lpstr>
      <vt:lpstr>Slide 34</vt:lpstr>
      <vt:lpstr>Slide 35</vt:lpstr>
    </vt:vector>
  </TitlesOfParts>
  <Company>EPA</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Survey Designs for Aquatic Resource Monitoring</dc:title>
  <dc:creator>Tony Olsen</dc:creator>
  <cp:lastModifiedBy>Tony Olsen</cp:lastModifiedBy>
  <cp:revision>17</cp:revision>
  <dcterms:created xsi:type="dcterms:W3CDTF">2006-04-30T20:02:27Z</dcterms:created>
  <dcterms:modified xsi:type="dcterms:W3CDTF">2010-11-19T00:58:38Z</dcterms:modified>
</cp:coreProperties>
</file>

<file path=docProps/thumbnail.jpeg>
</file>